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660" r:id="rId1"/>
  </p:sldMasterIdLst>
  <p:notesMasterIdLst>
    <p:notesMasterId r:id="rId22"/>
  </p:notesMasterIdLst>
  <p:sldIdLst>
    <p:sldId id="774" r:id="rId2"/>
    <p:sldId id="257" r:id="rId3"/>
    <p:sldId id="258" r:id="rId4"/>
    <p:sldId id="259" r:id="rId5"/>
    <p:sldId id="275" r:id="rId6"/>
    <p:sldId id="260" r:id="rId7"/>
    <p:sldId id="768" r:id="rId8"/>
    <p:sldId id="769" r:id="rId9"/>
    <p:sldId id="261" r:id="rId10"/>
    <p:sldId id="770" r:id="rId11"/>
    <p:sldId id="262" r:id="rId12"/>
    <p:sldId id="771" r:id="rId13"/>
    <p:sldId id="773" r:id="rId14"/>
    <p:sldId id="264" r:id="rId15"/>
    <p:sldId id="772" r:id="rId16"/>
    <p:sldId id="265" r:id="rId17"/>
    <p:sldId id="266" r:id="rId18"/>
    <p:sldId id="752" r:id="rId19"/>
    <p:sldId id="267" r:id="rId20"/>
    <p:sldId id="268"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horzBarState="maximized">
    <p:restoredLeft sz="16779"/>
    <p:restoredTop sz="95988"/>
  </p:normalViewPr>
  <p:slideViewPr>
    <p:cSldViewPr snapToGrid="0" snapToObjects="1">
      <p:cViewPr>
        <p:scale>
          <a:sx n="100" d="100"/>
          <a:sy n="100" d="100"/>
        </p:scale>
        <p:origin x="504" y="4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B542C5-302C-4D41-98A6-0527AA113A4A}" type="datetimeFigureOut">
              <a:rPr lang="en-US" smtClean="0"/>
              <a:t>8/15/21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18A7311-D75D-F147-9AD7-1767E9ADF40F}" type="slidenum">
              <a:rPr lang="en-US" smtClean="0"/>
              <a:t>‹#›</a:t>
            </a:fld>
            <a:endParaRPr lang="en-US"/>
          </a:p>
        </p:txBody>
      </p:sp>
    </p:spTree>
    <p:extLst>
      <p:ext uri="{BB962C8B-B14F-4D97-AF65-F5344CB8AC3E}">
        <p14:creationId xmlns:p14="http://schemas.microsoft.com/office/powerpoint/2010/main" val="3925989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Image from http://</a:t>
            </a:r>
            <a:r>
              <a:rPr lang="en-US" dirty="0" err="1"/>
              <a:t>commons.wikimedia.org</a:t>
            </a:r>
            <a:r>
              <a:rPr lang="en-US" dirty="0"/>
              <a:t>/wiki/</a:t>
            </a:r>
            <a:r>
              <a:rPr lang="en-US" dirty="0" err="1"/>
              <a:t>File:Ciak.jpg</a:t>
            </a:r>
            <a:endParaRPr lang="en-US" dirty="0"/>
          </a:p>
        </p:txBody>
      </p:sp>
      <p:sp>
        <p:nvSpPr>
          <p:cNvPr id="4" name="Slide Number Placeholder 3"/>
          <p:cNvSpPr>
            <a:spLocks noGrp="1"/>
          </p:cNvSpPr>
          <p:nvPr>
            <p:ph type="sldNum" sz="quarter" idx="10"/>
          </p:nvPr>
        </p:nvSpPr>
        <p:spPr/>
        <p:txBody>
          <a:bodyPr/>
          <a:lstStyle/>
          <a:p>
            <a:fld id="{456DB2D8-6B35-9F4A-9855-D7B2424187B4}" type="slidenum">
              <a:rPr lang="en-US" smtClean="0"/>
              <a:t>0</a:t>
            </a:fld>
            <a:endParaRPr lang="en-US"/>
          </a:p>
        </p:txBody>
      </p:sp>
    </p:spTree>
    <p:extLst>
      <p:ext uri="{BB962C8B-B14F-4D97-AF65-F5344CB8AC3E}">
        <p14:creationId xmlns:p14="http://schemas.microsoft.com/office/powerpoint/2010/main" val="14701294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ABDF172E-5F90-5A43-9D6F-83F6F35AC152}" type="datetime1">
              <a:rPr lang="en-US" smtClean="0"/>
              <a:t>8/15/21</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r>
              <a:rPr lang="en-US"/>
              <a:t>15.003 Software Tools | Session 3</a:t>
            </a: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0E464A75-5D0E-CF43-AFBF-3F876C4234E5}" type="slidenum">
              <a:rPr lang="en-US" smtClean="0"/>
              <a:t>‹#›</a:t>
            </a:fld>
            <a:endParaRPr lang="en-US"/>
          </a:p>
        </p:txBody>
      </p:sp>
    </p:spTree>
    <p:extLst>
      <p:ext uri="{BB962C8B-B14F-4D97-AF65-F5344CB8AC3E}">
        <p14:creationId xmlns:p14="http://schemas.microsoft.com/office/powerpoint/2010/main" val="4087038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B64C57-CF5C-1F4C-BA5E-2EC71A295F7B}" type="datetime1">
              <a:rPr lang="en-US" smtClean="0"/>
              <a:t>8/15/21</a:t>
            </a:fld>
            <a:endParaRPr lang="en-US"/>
          </a:p>
        </p:txBody>
      </p:sp>
      <p:sp>
        <p:nvSpPr>
          <p:cNvPr id="5" name="Footer Placeholder 4"/>
          <p:cNvSpPr>
            <a:spLocks noGrp="1"/>
          </p:cNvSpPr>
          <p:nvPr>
            <p:ph type="ftr" sz="quarter" idx="11"/>
          </p:nvPr>
        </p:nvSpPr>
        <p:spPr/>
        <p:txBody>
          <a:bodyPr/>
          <a:lstStyle/>
          <a:p>
            <a:r>
              <a:rPr lang="en-US"/>
              <a:t>15.003 Software Tools | Session 3</a:t>
            </a:r>
          </a:p>
        </p:txBody>
      </p:sp>
      <p:sp>
        <p:nvSpPr>
          <p:cNvPr id="6" name="Slide Number Placeholder 5"/>
          <p:cNvSpPr>
            <a:spLocks noGrp="1"/>
          </p:cNvSpPr>
          <p:nvPr>
            <p:ph type="sldNum" sz="quarter" idx="12"/>
          </p:nvPr>
        </p:nvSpPr>
        <p:spPr/>
        <p:txBody>
          <a:bodyPr/>
          <a:lstStyle/>
          <a:p>
            <a:fld id="{0E464A75-5D0E-CF43-AFBF-3F876C4234E5}" type="slidenum">
              <a:rPr lang="en-US" smtClean="0"/>
              <a:t>‹#›</a:t>
            </a:fld>
            <a:endParaRPr lang="en-US"/>
          </a:p>
        </p:txBody>
      </p:sp>
    </p:spTree>
    <p:extLst>
      <p:ext uri="{BB962C8B-B14F-4D97-AF65-F5344CB8AC3E}">
        <p14:creationId xmlns:p14="http://schemas.microsoft.com/office/powerpoint/2010/main" val="5214541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305F807C-7D7F-1D40-8A9B-F0775A472B60}" type="datetime1">
              <a:rPr lang="en-US" smtClean="0"/>
              <a:t>8/15/21</a:t>
            </a:fld>
            <a:endParaRPr lang="en-US"/>
          </a:p>
        </p:txBody>
      </p:sp>
      <p:sp>
        <p:nvSpPr>
          <p:cNvPr id="5" name="Footer Placeholder 4"/>
          <p:cNvSpPr>
            <a:spLocks noGrp="1"/>
          </p:cNvSpPr>
          <p:nvPr>
            <p:ph type="ftr" sz="quarter" idx="11"/>
          </p:nvPr>
        </p:nvSpPr>
        <p:spPr>
          <a:xfrm>
            <a:off x="774923" y="5951811"/>
            <a:ext cx="7896279" cy="365125"/>
          </a:xfrm>
        </p:spPr>
        <p:txBody>
          <a:bodyPr/>
          <a:lstStyle/>
          <a:p>
            <a:r>
              <a:rPr lang="en-US"/>
              <a:t>15.003 Software Tools | Session 3</a:t>
            </a: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0E464A75-5D0E-CF43-AFBF-3F876C4234E5}" type="slidenum">
              <a:rPr lang="en-US" smtClean="0"/>
              <a:t>‹#›</a:t>
            </a:fld>
            <a:endParaRPr lang="en-US"/>
          </a:p>
        </p:txBody>
      </p:sp>
    </p:spTree>
    <p:extLst>
      <p:ext uri="{BB962C8B-B14F-4D97-AF65-F5344CB8AC3E}">
        <p14:creationId xmlns:p14="http://schemas.microsoft.com/office/powerpoint/2010/main" val="2869190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Ref idx="1001">
        <a:schemeClr val="bg1"/>
      </p:bgRef>
    </p:bg>
    <p:spTree>
      <p:nvGrpSpPr>
        <p:cNvPr id="1" name=""/>
        <p:cNvGrpSpPr/>
        <p:nvPr/>
      </p:nvGrpSpPr>
      <p:grpSpPr>
        <a:xfrm>
          <a:off x="0" y="0"/>
          <a:ext cx="0" cy="0"/>
          <a:chOff x="0" y="0"/>
          <a:chExt cx="0" cy="0"/>
        </a:xfrm>
      </p:grpSpPr>
      <p:sp>
        <p:nvSpPr>
          <p:cNvPr id="7" name="Rectangle 6"/>
          <p:cNvSpPr/>
          <p:nvPr/>
        </p:nvSpPr>
        <p:spPr bwMode="white">
          <a:xfrm>
            <a:off x="0" y="5971032"/>
            <a:ext cx="12192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0" name="Rectangle 9"/>
          <p:cNvSpPr/>
          <p:nvPr/>
        </p:nvSpPr>
        <p:spPr>
          <a:xfrm>
            <a:off x="-12192" y="6053328"/>
            <a:ext cx="2999232" cy="713232"/>
          </a:xfrm>
          <a:prstGeom prst="rect">
            <a:avLst/>
          </a:prstGeom>
          <a:solidFill>
            <a:schemeClr val="bg1">
              <a:lumMod val="5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11" name="Rectangle 10"/>
          <p:cNvSpPr/>
          <p:nvPr userDrawn="1"/>
        </p:nvSpPr>
        <p:spPr>
          <a:xfrm>
            <a:off x="3145536" y="6044184"/>
            <a:ext cx="9046464" cy="713232"/>
          </a:xfrm>
          <a:prstGeom prst="rect">
            <a:avLst/>
          </a:prstGeom>
          <a:solidFill>
            <a:schemeClr val="accent2">
              <a:lumMod val="90000"/>
              <a:lumOff val="1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dirty="0"/>
          </a:p>
        </p:txBody>
      </p:sp>
      <p:sp>
        <p:nvSpPr>
          <p:cNvPr id="8" name="Title 7"/>
          <p:cNvSpPr>
            <a:spLocks noGrp="1"/>
          </p:cNvSpPr>
          <p:nvPr>
            <p:ph type="ctrTitle" hasCustomPrompt="1"/>
          </p:nvPr>
        </p:nvSpPr>
        <p:spPr>
          <a:xfrm>
            <a:off x="3145536" y="3357283"/>
            <a:ext cx="8636000" cy="1828800"/>
          </a:xfrm>
        </p:spPr>
        <p:txBody>
          <a:bodyPr anchor="b">
            <a:normAutofit/>
          </a:bodyPr>
          <a:lstStyle>
            <a:lvl1pPr>
              <a:defRPr sz="4400" cap="none" baseline="0">
                <a:solidFill>
                  <a:schemeClr val="tx1">
                    <a:lumMod val="95000"/>
                    <a:lumOff val="5000"/>
                  </a:schemeClr>
                </a:solidFill>
              </a:defRPr>
            </a:lvl1pPr>
          </a:lstStyle>
          <a:p>
            <a:r>
              <a:rPr kumimoji="0" lang="en-US" dirty="0"/>
              <a:t>LECTURE TITLE</a:t>
            </a:r>
          </a:p>
        </p:txBody>
      </p:sp>
      <p:sp>
        <p:nvSpPr>
          <p:cNvPr id="6" name="Text Placeholder 5"/>
          <p:cNvSpPr>
            <a:spLocks noGrp="1"/>
          </p:cNvSpPr>
          <p:nvPr>
            <p:ph type="body" sz="quarter" idx="10" hasCustomPrompt="1"/>
          </p:nvPr>
        </p:nvSpPr>
        <p:spPr>
          <a:xfrm>
            <a:off x="3145536" y="5186088"/>
            <a:ext cx="8640064" cy="634263"/>
          </a:xfrm>
        </p:spPr>
        <p:txBody>
          <a:bodyPr/>
          <a:lstStyle>
            <a:lvl1pPr marL="0" indent="0">
              <a:buNone/>
              <a:defRPr baseline="0"/>
            </a:lvl1pPr>
          </a:lstStyle>
          <a:p>
            <a:pPr lvl="0"/>
            <a:r>
              <a:rPr lang="en-US" dirty="0"/>
              <a:t>Lecture Subtitle</a:t>
            </a:r>
          </a:p>
        </p:txBody>
      </p:sp>
      <p:sp>
        <p:nvSpPr>
          <p:cNvPr id="5" name="Text Placeholder 4"/>
          <p:cNvSpPr>
            <a:spLocks noGrp="1"/>
          </p:cNvSpPr>
          <p:nvPr>
            <p:ph type="body" sz="quarter" idx="11" hasCustomPrompt="1"/>
          </p:nvPr>
        </p:nvSpPr>
        <p:spPr>
          <a:xfrm>
            <a:off x="3187871" y="6075937"/>
            <a:ext cx="7471833" cy="666751"/>
          </a:xfrm>
        </p:spPr>
        <p:txBody>
          <a:bodyPr/>
          <a:lstStyle>
            <a:lvl1pPr marL="0" marR="0" indent="0" algn="l" defTabSz="914400" rtl="0" eaLnBrk="1" fontAlgn="auto" latinLnBrk="0" hangingPunct="1">
              <a:lnSpc>
                <a:spcPct val="100000"/>
              </a:lnSpc>
              <a:spcBef>
                <a:spcPts val="700"/>
              </a:spcBef>
              <a:spcAft>
                <a:spcPts val="0"/>
              </a:spcAft>
              <a:buClr>
                <a:schemeClr val="accent2">
                  <a:lumMod val="90000"/>
                  <a:lumOff val="10000"/>
                </a:schemeClr>
              </a:buClr>
              <a:buSzPct val="70000"/>
              <a:buFont typeface="Arial"/>
              <a:buNone/>
              <a:tabLst/>
              <a:defRPr>
                <a:solidFill>
                  <a:schemeClr val="bg1"/>
                </a:solidFill>
              </a:defRPr>
            </a:lvl1pPr>
          </a:lstStyle>
          <a:p>
            <a:pPr marL="0" marR="0" lvl="0" indent="0" algn="l" defTabSz="914400" rtl="0" eaLnBrk="1" fontAlgn="auto" latinLnBrk="0" hangingPunct="1">
              <a:lnSpc>
                <a:spcPct val="100000"/>
              </a:lnSpc>
              <a:spcBef>
                <a:spcPts val="700"/>
              </a:spcBef>
              <a:spcAft>
                <a:spcPts val="0"/>
              </a:spcAft>
              <a:buClr>
                <a:schemeClr val="accent2">
                  <a:lumMod val="90000"/>
                  <a:lumOff val="10000"/>
                </a:schemeClr>
              </a:buClr>
              <a:buSzPct val="70000"/>
              <a:buFont typeface="Arial"/>
              <a:buNone/>
              <a:tabLst/>
              <a:defRPr/>
            </a:pPr>
            <a:r>
              <a:rPr kumimoji="0" lang="en-US" dirty="0"/>
              <a:t>15.071x - The Analytics Edge</a:t>
            </a:r>
          </a:p>
          <a:p>
            <a:pPr lvl="0"/>
            <a:endParaRPr lang="en-US" dirty="0"/>
          </a:p>
        </p:txBody>
      </p:sp>
    </p:spTree>
    <p:extLst>
      <p:ext uri="{BB962C8B-B14F-4D97-AF65-F5344CB8AC3E}">
        <p14:creationId xmlns:p14="http://schemas.microsoft.com/office/powerpoint/2010/main" val="3007182778"/>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30BD40B-60D9-D24E-8DC5-75756263E15C}"/>
              </a:ext>
            </a:extLst>
          </p:cNvPr>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C3165A-B83D-DD41-8D8E-981AAB059CEE}" type="datetime1">
              <a:rPr lang="en-US" smtClean="0"/>
              <a:t>8/15/21</a:t>
            </a:fld>
            <a:endParaRPr lang="en-US"/>
          </a:p>
        </p:txBody>
      </p:sp>
      <p:sp>
        <p:nvSpPr>
          <p:cNvPr id="5" name="Footer Placeholder 4"/>
          <p:cNvSpPr>
            <a:spLocks noGrp="1"/>
          </p:cNvSpPr>
          <p:nvPr>
            <p:ph type="ftr" sz="quarter" idx="11"/>
          </p:nvPr>
        </p:nvSpPr>
        <p:spPr/>
        <p:txBody>
          <a:bodyPr/>
          <a:lstStyle/>
          <a:p>
            <a:r>
              <a:rPr lang="en-US"/>
              <a:t>15.003 Software Tools | Session 3</a:t>
            </a:r>
          </a:p>
        </p:txBody>
      </p:sp>
      <p:sp>
        <p:nvSpPr>
          <p:cNvPr id="6" name="Slide Number Placeholder 5"/>
          <p:cNvSpPr>
            <a:spLocks noGrp="1"/>
          </p:cNvSpPr>
          <p:nvPr>
            <p:ph type="sldNum" sz="quarter" idx="12"/>
          </p:nvPr>
        </p:nvSpPr>
        <p:spPr>
          <a:xfrm>
            <a:off x="10558299" y="6295796"/>
            <a:ext cx="1052508" cy="365125"/>
          </a:xfrm>
        </p:spPr>
        <p:txBody>
          <a:bodyPr/>
          <a:lstStyle/>
          <a:p>
            <a:fld id="{0E464A75-5D0E-CF43-AFBF-3F876C4234E5}" type="slidenum">
              <a:rPr lang="en-US" smtClean="0"/>
              <a:t>‹#›</a:t>
            </a:fld>
            <a:endParaRPr lang="en-US"/>
          </a:p>
        </p:txBody>
      </p:sp>
    </p:spTree>
    <p:extLst>
      <p:ext uri="{BB962C8B-B14F-4D97-AF65-F5344CB8AC3E}">
        <p14:creationId xmlns:p14="http://schemas.microsoft.com/office/powerpoint/2010/main" val="1827064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AC6F28C9-11C3-6347-A34D-EC4861EDA174}" type="datetime1">
              <a:rPr lang="en-US" smtClean="0"/>
              <a:t>8/15/21</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r>
              <a:rPr lang="en-US"/>
              <a:t>15.003 Software Tools | Session 3</a:t>
            </a: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0E464A75-5D0E-CF43-AFBF-3F876C4234E5}" type="slidenum">
              <a:rPr lang="en-US" smtClean="0"/>
              <a:t>‹#›</a:t>
            </a:fld>
            <a:endParaRPr lang="en-US"/>
          </a:p>
        </p:txBody>
      </p:sp>
    </p:spTree>
    <p:extLst>
      <p:ext uri="{BB962C8B-B14F-4D97-AF65-F5344CB8AC3E}">
        <p14:creationId xmlns:p14="http://schemas.microsoft.com/office/powerpoint/2010/main" val="26116500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C5EE21-4BDF-CD4B-9F6C-937D6C411C11}" type="datetime1">
              <a:rPr lang="en-US" smtClean="0"/>
              <a:t>8/15/21</a:t>
            </a:fld>
            <a:endParaRPr lang="en-US"/>
          </a:p>
        </p:txBody>
      </p:sp>
      <p:sp>
        <p:nvSpPr>
          <p:cNvPr id="6" name="Footer Placeholder 5"/>
          <p:cNvSpPr>
            <a:spLocks noGrp="1"/>
          </p:cNvSpPr>
          <p:nvPr>
            <p:ph type="ftr" sz="quarter" idx="11"/>
          </p:nvPr>
        </p:nvSpPr>
        <p:spPr/>
        <p:txBody>
          <a:bodyPr/>
          <a:lstStyle/>
          <a:p>
            <a:r>
              <a:rPr lang="en-US"/>
              <a:t>15.003 Software Tools | Session 3</a:t>
            </a:r>
          </a:p>
        </p:txBody>
      </p:sp>
      <p:sp>
        <p:nvSpPr>
          <p:cNvPr id="7" name="Slide Number Placeholder 6"/>
          <p:cNvSpPr>
            <a:spLocks noGrp="1"/>
          </p:cNvSpPr>
          <p:nvPr>
            <p:ph type="sldNum" sz="quarter" idx="12"/>
          </p:nvPr>
        </p:nvSpPr>
        <p:spPr/>
        <p:txBody>
          <a:bodyPr/>
          <a:lstStyle/>
          <a:p>
            <a:fld id="{0E464A75-5D0E-CF43-AFBF-3F876C4234E5}" type="slidenum">
              <a:rPr lang="en-US" smtClean="0"/>
              <a:t>‹#›</a:t>
            </a:fld>
            <a:endParaRPr lang="en-US"/>
          </a:p>
        </p:txBody>
      </p:sp>
    </p:spTree>
    <p:extLst>
      <p:ext uri="{BB962C8B-B14F-4D97-AF65-F5344CB8AC3E}">
        <p14:creationId xmlns:p14="http://schemas.microsoft.com/office/powerpoint/2010/main" val="26898378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8CC370-4836-B64B-94CF-96C172B6600B}" type="datetime1">
              <a:rPr lang="en-US" smtClean="0"/>
              <a:t>8/15/21</a:t>
            </a:fld>
            <a:endParaRPr lang="en-US"/>
          </a:p>
        </p:txBody>
      </p:sp>
      <p:sp>
        <p:nvSpPr>
          <p:cNvPr id="8" name="Footer Placeholder 7"/>
          <p:cNvSpPr>
            <a:spLocks noGrp="1"/>
          </p:cNvSpPr>
          <p:nvPr>
            <p:ph type="ftr" sz="quarter" idx="11"/>
          </p:nvPr>
        </p:nvSpPr>
        <p:spPr/>
        <p:txBody>
          <a:bodyPr/>
          <a:lstStyle/>
          <a:p>
            <a:r>
              <a:rPr lang="en-US"/>
              <a:t>15.003 Software Tools | Session 3</a:t>
            </a:r>
          </a:p>
        </p:txBody>
      </p:sp>
      <p:sp>
        <p:nvSpPr>
          <p:cNvPr id="9" name="Slide Number Placeholder 8"/>
          <p:cNvSpPr>
            <a:spLocks noGrp="1"/>
          </p:cNvSpPr>
          <p:nvPr>
            <p:ph type="sldNum" sz="quarter" idx="12"/>
          </p:nvPr>
        </p:nvSpPr>
        <p:spPr/>
        <p:txBody>
          <a:bodyPr/>
          <a:lstStyle/>
          <a:p>
            <a:fld id="{0E464A75-5D0E-CF43-AFBF-3F876C4234E5}" type="slidenum">
              <a:rPr lang="en-US" smtClean="0"/>
              <a:t>‹#›</a:t>
            </a:fld>
            <a:endParaRPr lang="en-US"/>
          </a:p>
        </p:txBody>
      </p:sp>
    </p:spTree>
    <p:extLst>
      <p:ext uri="{BB962C8B-B14F-4D97-AF65-F5344CB8AC3E}">
        <p14:creationId xmlns:p14="http://schemas.microsoft.com/office/powerpoint/2010/main" val="23700361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14D2A9B-AEC4-8D49-8855-5B4A3C45B8BB}" type="datetime1">
              <a:rPr lang="en-US" smtClean="0"/>
              <a:t>8/15/21</a:t>
            </a:fld>
            <a:endParaRPr lang="en-US"/>
          </a:p>
        </p:txBody>
      </p:sp>
      <p:sp>
        <p:nvSpPr>
          <p:cNvPr id="4" name="Footer Placeholder 3"/>
          <p:cNvSpPr>
            <a:spLocks noGrp="1"/>
          </p:cNvSpPr>
          <p:nvPr>
            <p:ph type="ftr" sz="quarter" idx="11"/>
          </p:nvPr>
        </p:nvSpPr>
        <p:spPr/>
        <p:txBody>
          <a:bodyPr/>
          <a:lstStyle/>
          <a:p>
            <a:r>
              <a:rPr lang="en-US"/>
              <a:t>15.003 Software Tools | Session 3</a:t>
            </a:r>
          </a:p>
        </p:txBody>
      </p:sp>
      <p:sp>
        <p:nvSpPr>
          <p:cNvPr id="5" name="Slide Number Placeholder 4"/>
          <p:cNvSpPr>
            <a:spLocks noGrp="1"/>
          </p:cNvSpPr>
          <p:nvPr>
            <p:ph type="sldNum" sz="quarter" idx="12"/>
          </p:nvPr>
        </p:nvSpPr>
        <p:spPr/>
        <p:txBody>
          <a:bodyPr/>
          <a:lstStyle/>
          <a:p>
            <a:fld id="{0E464A75-5D0E-CF43-AFBF-3F876C4234E5}" type="slidenum">
              <a:rPr lang="en-US" smtClean="0"/>
              <a:t>‹#›</a:t>
            </a:fld>
            <a:endParaRPr lang="en-US"/>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3531547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370F43-B955-DB4E-B052-ADCD9F89BD99}" type="datetime1">
              <a:rPr lang="en-US" smtClean="0"/>
              <a:t>8/15/21</a:t>
            </a:fld>
            <a:endParaRPr lang="en-US"/>
          </a:p>
        </p:txBody>
      </p:sp>
      <p:sp>
        <p:nvSpPr>
          <p:cNvPr id="3" name="Footer Placeholder 2"/>
          <p:cNvSpPr>
            <a:spLocks noGrp="1"/>
          </p:cNvSpPr>
          <p:nvPr>
            <p:ph type="ftr" sz="quarter" idx="11"/>
          </p:nvPr>
        </p:nvSpPr>
        <p:spPr/>
        <p:txBody>
          <a:bodyPr/>
          <a:lstStyle/>
          <a:p>
            <a:r>
              <a:rPr lang="en-US"/>
              <a:t>15.003 Software Tools | Session 3</a:t>
            </a:r>
          </a:p>
        </p:txBody>
      </p:sp>
      <p:sp>
        <p:nvSpPr>
          <p:cNvPr id="4" name="Slide Number Placeholder 3"/>
          <p:cNvSpPr>
            <a:spLocks noGrp="1"/>
          </p:cNvSpPr>
          <p:nvPr>
            <p:ph type="sldNum" sz="quarter" idx="12"/>
          </p:nvPr>
        </p:nvSpPr>
        <p:spPr/>
        <p:txBody>
          <a:bodyPr/>
          <a:lstStyle/>
          <a:p>
            <a:fld id="{0E464A75-5D0E-CF43-AFBF-3F876C4234E5}" type="slidenum">
              <a:rPr lang="en-US" smtClean="0"/>
              <a:t>‹#›</a:t>
            </a:fld>
            <a:endParaRPr lang="en-US"/>
          </a:p>
        </p:txBody>
      </p:sp>
    </p:spTree>
    <p:extLst>
      <p:ext uri="{BB962C8B-B14F-4D97-AF65-F5344CB8AC3E}">
        <p14:creationId xmlns:p14="http://schemas.microsoft.com/office/powerpoint/2010/main" val="31783105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t">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C776E221-C02D-C845-8246-F7BB1A93B59F}" type="datetime1">
              <a:rPr lang="en-US" smtClean="0"/>
              <a:t>8/15/21</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r>
              <a:rPr lang="en-US"/>
              <a:t>15.003 Software Tools | Session 3</a:t>
            </a: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0E464A75-5D0E-CF43-AFBF-3F876C4234E5}" type="slidenum">
              <a:rPr lang="en-US" smtClean="0"/>
              <a:t>‹#›</a:t>
            </a:fld>
            <a:endParaRPr lang="en-US"/>
          </a:p>
        </p:txBody>
      </p:sp>
    </p:spTree>
    <p:extLst>
      <p:ext uri="{BB962C8B-B14F-4D97-AF65-F5344CB8AC3E}">
        <p14:creationId xmlns:p14="http://schemas.microsoft.com/office/powerpoint/2010/main" val="325688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4AE17FA-6684-D446-8125-F2F619DA7F15}" type="datetime1">
              <a:rPr lang="en-US" smtClean="0"/>
              <a:t>8/15/21</a:t>
            </a:fld>
            <a:endParaRPr lang="en-US"/>
          </a:p>
        </p:txBody>
      </p:sp>
      <p:sp>
        <p:nvSpPr>
          <p:cNvPr id="6" name="Footer Placeholder 5"/>
          <p:cNvSpPr>
            <a:spLocks noGrp="1"/>
          </p:cNvSpPr>
          <p:nvPr>
            <p:ph type="ftr" sz="quarter" idx="11"/>
          </p:nvPr>
        </p:nvSpPr>
        <p:spPr/>
        <p:txBody>
          <a:bodyPr/>
          <a:lstStyle/>
          <a:p>
            <a:r>
              <a:rPr lang="en-US"/>
              <a:t>15.003 Software Tools | Session 3</a:t>
            </a:r>
          </a:p>
        </p:txBody>
      </p:sp>
      <p:sp>
        <p:nvSpPr>
          <p:cNvPr id="7" name="Slide Number Placeholder 6"/>
          <p:cNvSpPr>
            <a:spLocks noGrp="1"/>
          </p:cNvSpPr>
          <p:nvPr>
            <p:ph type="sldNum" sz="quarter" idx="12"/>
          </p:nvPr>
        </p:nvSpPr>
        <p:spPr/>
        <p:txBody>
          <a:bodyPr/>
          <a:lstStyle/>
          <a:p>
            <a:fld id="{0E464A75-5D0E-CF43-AFBF-3F876C4234E5}" type="slidenum">
              <a:rPr lang="en-US" smtClean="0"/>
              <a:t>‹#›</a:t>
            </a:fld>
            <a:endParaRPr lang="en-US"/>
          </a:p>
        </p:txBody>
      </p:sp>
    </p:spTree>
    <p:extLst>
      <p:ext uri="{BB962C8B-B14F-4D97-AF65-F5344CB8AC3E}">
        <p14:creationId xmlns:p14="http://schemas.microsoft.com/office/powerpoint/2010/main" val="12073707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300122"/>
            <a:ext cx="2844799" cy="365125"/>
          </a:xfrm>
          <a:prstGeom prst="rect">
            <a:avLst/>
          </a:prstGeom>
        </p:spPr>
        <p:txBody>
          <a:bodyPr vert="horz" lIns="91440" tIns="45720" rIns="91440" bIns="45720" rtlCol="0" anchor="ctr"/>
          <a:lstStyle>
            <a:lvl1pPr algn="r">
              <a:defRPr sz="900">
                <a:solidFill>
                  <a:schemeClr val="accent2"/>
                </a:solidFill>
              </a:defRPr>
            </a:lvl1pPr>
          </a:lstStyle>
          <a:p>
            <a:fld id="{B7A81623-A5DD-D84E-B9C7-0CB4C9CB5241}" type="datetime1">
              <a:rPr lang="en-US" smtClean="0"/>
              <a:t>8/15/21</a:t>
            </a:fld>
            <a:endParaRPr lang="en-US"/>
          </a:p>
        </p:txBody>
      </p:sp>
      <p:sp>
        <p:nvSpPr>
          <p:cNvPr id="5" name="Footer Placeholder 4"/>
          <p:cNvSpPr>
            <a:spLocks noGrp="1"/>
          </p:cNvSpPr>
          <p:nvPr>
            <p:ph type="ftr" sz="quarter" idx="3"/>
          </p:nvPr>
        </p:nvSpPr>
        <p:spPr>
          <a:xfrm>
            <a:off x="581192" y="6295796"/>
            <a:ext cx="6917210" cy="365125"/>
          </a:xfrm>
          <a:prstGeom prst="rect">
            <a:avLst/>
          </a:prstGeom>
        </p:spPr>
        <p:txBody>
          <a:bodyPr vert="horz" lIns="91440" tIns="45720" rIns="91440" bIns="45720" rtlCol="0" anchor="ctr"/>
          <a:lstStyle>
            <a:lvl1pPr algn="l">
              <a:defRPr sz="900" cap="all">
                <a:solidFill>
                  <a:schemeClr val="accent2"/>
                </a:solidFill>
              </a:defRPr>
            </a:lvl1pPr>
          </a:lstStyle>
          <a:p>
            <a:r>
              <a:rPr lang="en-US"/>
              <a:t>15.003 Software Tools | Session 3</a:t>
            </a:r>
          </a:p>
        </p:txBody>
      </p:sp>
      <p:sp>
        <p:nvSpPr>
          <p:cNvPr id="6" name="Slide Number Placeholder 5"/>
          <p:cNvSpPr>
            <a:spLocks noGrp="1"/>
          </p:cNvSpPr>
          <p:nvPr>
            <p:ph type="sldNum" sz="quarter" idx="4"/>
          </p:nvPr>
        </p:nvSpPr>
        <p:spPr>
          <a:xfrm>
            <a:off x="10558300" y="6300122"/>
            <a:ext cx="1052510" cy="365125"/>
          </a:xfrm>
          <a:prstGeom prst="rect">
            <a:avLst/>
          </a:prstGeom>
        </p:spPr>
        <p:txBody>
          <a:bodyPr vert="horz" lIns="91440" tIns="45720" rIns="91440" bIns="45720" rtlCol="0" anchor="ctr"/>
          <a:lstStyle>
            <a:lvl1pPr algn="r">
              <a:defRPr sz="900">
                <a:solidFill>
                  <a:schemeClr val="accent2"/>
                </a:solidFill>
              </a:defRPr>
            </a:lvl1pPr>
          </a:lstStyle>
          <a:p>
            <a:fld id="{0E464A75-5D0E-CF43-AFBF-3F876C4234E5}" type="slidenum">
              <a:rPr lang="en-US" smtClean="0"/>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53771200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6.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5.tiff"/></Relationships>
</file>

<file path=ppt/slides/_rels/slide7.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9.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16.tiff"/><Relationship Id="rId13" Type="http://schemas.openxmlformats.org/officeDocument/2006/relationships/hyperlink" Target="https://www.olympic.org/tokyo-2020" TargetMode="External"/><Relationship Id="rId3" Type="http://schemas.openxmlformats.org/officeDocument/2006/relationships/image" Target="../media/image11.tiff"/><Relationship Id="rId7" Type="http://schemas.openxmlformats.org/officeDocument/2006/relationships/image" Target="../media/image15.tiff"/><Relationship Id="rId12" Type="http://schemas.openxmlformats.org/officeDocument/2006/relationships/hyperlink" Target="https://www.espn.com/" TargetMode="External"/><Relationship Id="rId2" Type="http://schemas.openxmlformats.org/officeDocument/2006/relationships/image" Target="../media/image10.tiff"/><Relationship Id="rId1" Type="http://schemas.openxmlformats.org/officeDocument/2006/relationships/slideLayout" Target="../slideLayouts/slideLayout2.xml"/><Relationship Id="rId6" Type="http://schemas.openxmlformats.org/officeDocument/2006/relationships/image" Target="../media/image14.tiff"/><Relationship Id="rId11" Type="http://schemas.openxmlformats.org/officeDocument/2006/relationships/image" Target="../media/image19.tiff"/><Relationship Id="rId5" Type="http://schemas.openxmlformats.org/officeDocument/2006/relationships/image" Target="../media/image13.tiff"/><Relationship Id="rId10" Type="http://schemas.openxmlformats.org/officeDocument/2006/relationships/image" Target="../media/image18.tiff"/><Relationship Id="rId4" Type="http://schemas.openxmlformats.org/officeDocument/2006/relationships/image" Target="../media/image12.tiff"/><Relationship Id="rId9" Type="http://schemas.openxmlformats.org/officeDocument/2006/relationships/image" Target="../media/image17.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79575" y="3701716"/>
            <a:ext cx="7480129" cy="1828800"/>
          </a:xfrm>
        </p:spPr>
        <p:txBody>
          <a:bodyPr>
            <a:normAutofit/>
          </a:bodyPr>
          <a:lstStyle/>
          <a:p>
            <a:r>
              <a:rPr lang="en-US" sz="3800" dirty="0"/>
              <a:t>Session 3: </a:t>
            </a:r>
            <a:br>
              <a:rPr lang="en-US" sz="3800" dirty="0"/>
            </a:br>
            <a:r>
              <a:rPr lang="en-US" sz="3800" dirty="0"/>
              <a:t>Optimization with Julia/</a:t>
            </a:r>
            <a:r>
              <a:rPr lang="en-US" sz="3800" dirty="0" err="1"/>
              <a:t>JuMP</a:t>
            </a:r>
            <a:endParaRPr lang="en-US" sz="3800" dirty="0"/>
          </a:p>
        </p:txBody>
      </p:sp>
      <p:sp>
        <p:nvSpPr>
          <p:cNvPr id="4" name="Text Placeholder 3"/>
          <p:cNvSpPr>
            <a:spLocks noGrp="1"/>
          </p:cNvSpPr>
          <p:nvPr>
            <p:ph type="body" sz="quarter" idx="11"/>
          </p:nvPr>
        </p:nvSpPr>
        <p:spPr/>
        <p:txBody>
          <a:bodyPr>
            <a:noAutofit/>
          </a:bodyPr>
          <a:lstStyle/>
          <a:p>
            <a:r>
              <a:rPr lang="en-US" sz="1600" dirty="0"/>
              <a:t>15.003 Software Tools | </a:t>
            </a:r>
            <a:r>
              <a:rPr lang="en-US" sz="1600" dirty="0" err="1"/>
              <a:t>MBAn</a:t>
            </a:r>
            <a:r>
              <a:rPr lang="en-US" sz="1600" dirty="0"/>
              <a:t> Orientation 2021</a:t>
            </a:r>
          </a:p>
        </p:txBody>
      </p:sp>
      <p:pic>
        <p:nvPicPr>
          <p:cNvPr id="5" name="Picture 4">
            <a:extLst>
              <a:ext uri="{FF2B5EF4-FFF2-40B4-BE49-F238E27FC236}">
                <a16:creationId xmlns:a16="http://schemas.microsoft.com/office/drawing/2014/main" id="{F2C00063-7E0F-504F-B28B-179CA3FADAB9}"/>
              </a:ext>
            </a:extLst>
          </p:cNvPr>
          <p:cNvPicPr>
            <a:picLocks noChangeAspect="1"/>
          </p:cNvPicPr>
          <p:nvPr/>
        </p:nvPicPr>
        <p:blipFill>
          <a:blip r:embed="rId3"/>
          <a:stretch>
            <a:fillRect/>
          </a:stretch>
        </p:blipFill>
        <p:spPr>
          <a:xfrm>
            <a:off x="357922" y="4020607"/>
            <a:ext cx="2348748" cy="1509909"/>
          </a:xfrm>
          <a:prstGeom prst="rect">
            <a:avLst/>
          </a:prstGeom>
        </p:spPr>
      </p:pic>
    </p:spTree>
    <p:extLst>
      <p:ext uri="{BB962C8B-B14F-4D97-AF65-F5344CB8AC3E}">
        <p14:creationId xmlns:p14="http://schemas.microsoft.com/office/powerpoint/2010/main" val="1703623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367D1A4-1806-0545-B62C-9E0516E4265E}"/>
              </a:ext>
            </a:extLst>
          </p:cNvPr>
          <p:cNvSpPr/>
          <p:nvPr/>
        </p:nvSpPr>
        <p:spPr>
          <a:xfrm>
            <a:off x="753979" y="1561510"/>
            <a:ext cx="6096000" cy="1200329"/>
          </a:xfrm>
          <a:prstGeom prst="rect">
            <a:avLst/>
          </a:prstGeom>
        </p:spPr>
        <p:txBody>
          <a:bodyPr>
            <a:spAutoFit/>
          </a:bodyPr>
          <a:lstStyle/>
          <a:p>
            <a:r>
              <a:rPr lang="en-US" sz="2400" dirty="0">
                <a:latin typeface="Calibri" panose="020F0502020204030204" pitchFamily="34" charset="0"/>
                <a:cs typeface="Calibri" panose="020F0502020204030204" pitchFamily="34" charset="0"/>
              </a:rPr>
              <a:t>We want to select a </a:t>
            </a:r>
            <a:r>
              <a:rPr lang="en-US" sz="2400" b="1" dirty="0">
                <a:latin typeface="Calibri" panose="020F0502020204030204" pitchFamily="34" charset="0"/>
                <a:cs typeface="Calibri" panose="020F0502020204030204" pitchFamily="34" charset="0"/>
              </a:rPr>
              <a:t>high-performing team </a:t>
            </a:r>
            <a:r>
              <a:rPr lang="en-US" sz="2400" dirty="0">
                <a:latin typeface="Calibri" panose="020F0502020204030204" pitchFamily="34" charset="0"/>
                <a:cs typeface="Calibri" panose="020F0502020204030204" pitchFamily="34" charset="0"/>
              </a:rPr>
              <a:t>that meets </a:t>
            </a:r>
            <a:r>
              <a:rPr lang="en-US" sz="2400" b="1" dirty="0">
                <a:latin typeface="Calibri" panose="020F0502020204030204" pitchFamily="34" charset="0"/>
                <a:cs typeface="Calibri" panose="020F0502020204030204" pitchFamily="34" charset="0"/>
              </a:rPr>
              <a:t>Olympic regulations </a:t>
            </a:r>
            <a:r>
              <a:rPr lang="en-US" sz="2400" dirty="0">
                <a:latin typeface="Calibri" panose="020F0502020204030204" pitchFamily="34" charset="0"/>
                <a:cs typeface="Calibri" panose="020F0502020204030204" pitchFamily="34" charset="0"/>
              </a:rPr>
              <a:t>and</a:t>
            </a:r>
            <a:r>
              <a:rPr lang="en-US" sz="2400" b="1" dirty="0">
                <a:latin typeface="Calibri" panose="020F0502020204030204" pitchFamily="34" charset="0"/>
                <a:cs typeface="Calibri" panose="020F0502020204030204" pitchFamily="34" charset="0"/>
              </a:rPr>
              <a:t> desired constraints on team composition.</a:t>
            </a:r>
          </a:p>
        </p:txBody>
      </p:sp>
      <p:sp>
        <p:nvSpPr>
          <p:cNvPr id="3" name="Rectangle 2">
            <a:extLst>
              <a:ext uri="{FF2B5EF4-FFF2-40B4-BE49-F238E27FC236}">
                <a16:creationId xmlns:a16="http://schemas.microsoft.com/office/drawing/2014/main" id="{097458E5-426D-3544-A708-974609895DC8}"/>
              </a:ext>
            </a:extLst>
          </p:cNvPr>
          <p:cNvSpPr/>
          <p:nvPr/>
        </p:nvSpPr>
        <p:spPr>
          <a:xfrm>
            <a:off x="1413214" y="3428996"/>
            <a:ext cx="4374918" cy="1202961"/>
          </a:xfrm>
          <a:prstGeom prst="rect">
            <a:avLst/>
          </a:prstGeom>
          <a:solidFill>
            <a:srgbClr val="C4E2E1"/>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b="1" dirty="0">
                <a:solidFill>
                  <a:schemeClr val="tx1"/>
                </a:solidFill>
              </a:rPr>
              <a:t>How can we formalize this optimization problem as a mathematical model?</a:t>
            </a:r>
            <a:endParaRPr lang="en-US" sz="2400" dirty="0">
              <a:solidFill>
                <a:schemeClr val="tx1"/>
              </a:solidFill>
            </a:endParaRPr>
          </a:p>
        </p:txBody>
      </p:sp>
      <p:pic>
        <p:nvPicPr>
          <p:cNvPr id="4" name="Picture 3">
            <a:extLst>
              <a:ext uri="{FF2B5EF4-FFF2-40B4-BE49-F238E27FC236}">
                <a16:creationId xmlns:a16="http://schemas.microsoft.com/office/drawing/2014/main" id="{C3CF7D0A-E565-A941-AD6C-325AFC5F24EB}"/>
              </a:ext>
            </a:extLst>
          </p:cNvPr>
          <p:cNvPicPr>
            <a:picLocks noChangeAspect="1"/>
          </p:cNvPicPr>
          <p:nvPr/>
        </p:nvPicPr>
        <p:blipFill rotWithShape="1">
          <a:blip r:embed="rId2"/>
          <a:srcRect r="50031"/>
          <a:stretch/>
        </p:blipFill>
        <p:spPr>
          <a:xfrm>
            <a:off x="7624092" y="1792"/>
            <a:ext cx="4567908" cy="6856208"/>
          </a:xfrm>
          <a:prstGeom prst="rect">
            <a:avLst/>
          </a:prstGeom>
        </p:spPr>
      </p:pic>
      <p:sp>
        <p:nvSpPr>
          <p:cNvPr id="5" name="Rectangle 4">
            <a:extLst>
              <a:ext uri="{FF2B5EF4-FFF2-40B4-BE49-F238E27FC236}">
                <a16:creationId xmlns:a16="http://schemas.microsoft.com/office/drawing/2014/main" id="{7660C080-735D-AC4A-927B-7809CE01B577}"/>
              </a:ext>
            </a:extLst>
          </p:cNvPr>
          <p:cNvSpPr/>
          <p:nvPr/>
        </p:nvSpPr>
        <p:spPr>
          <a:xfrm>
            <a:off x="7230139" y="0"/>
            <a:ext cx="393953" cy="125464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6" name="Footer Placeholder 5">
            <a:extLst>
              <a:ext uri="{FF2B5EF4-FFF2-40B4-BE49-F238E27FC236}">
                <a16:creationId xmlns:a16="http://schemas.microsoft.com/office/drawing/2014/main" id="{698616CE-D33A-E042-B5EB-B048B1C7E918}"/>
              </a:ext>
            </a:extLst>
          </p:cNvPr>
          <p:cNvSpPr>
            <a:spLocks noGrp="1"/>
          </p:cNvSpPr>
          <p:nvPr>
            <p:ph type="ftr" sz="quarter" idx="11"/>
          </p:nvPr>
        </p:nvSpPr>
        <p:spPr/>
        <p:txBody>
          <a:bodyPr/>
          <a:lstStyle/>
          <a:p>
            <a:r>
              <a:rPr lang="en-US"/>
              <a:t>15.003 Software Tools | Session 3</a:t>
            </a:r>
          </a:p>
        </p:txBody>
      </p:sp>
      <p:sp>
        <p:nvSpPr>
          <p:cNvPr id="7" name="Slide Number Placeholder 6">
            <a:extLst>
              <a:ext uri="{FF2B5EF4-FFF2-40B4-BE49-F238E27FC236}">
                <a16:creationId xmlns:a16="http://schemas.microsoft.com/office/drawing/2014/main" id="{E376D442-AB7A-EC41-B273-4260D8D464A4}"/>
              </a:ext>
            </a:extLst>
          </p:cNvPr>
          <p:cNvSpPr>
            <a:spLocks noGrp="1"/>
          </p:cNvSpPr>
          <p:nvPr>
            <p:ph type="sldNum" sz="quarter" idx="12"/>
          </p:nvPr>
        </p:nvSpPr>
        <p:spPr/>
        <p:txBody>
          <a:bodyPr/>
          <a:lstStyle/>
          <a:p>
            <a:fld id="{0E464A75-5D0E-CF43-AFBF-3F876C4234E5}" type="slidenum">
              <a:rPr lang="en-US" smtClean="0"/>
              <a:t>9</a:t>
            </a:fld>
            <a:endParaRPr lang="en-US"/>
          </a:p>
        </p:txBody>
      </p:sp>
    </p:spTree>
    <p:extLst>
      <p:ext uri="{BB962C8B-B14F-4D97-AF65-F5344CB8AC3E}">
        <p14:creationId xmlns:p14="http://schemas.microsoft.com/office/powerpoint/2010/main" val="35518521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normAutofit/>
          </a:bodyPr>
          <a:lstStyle/>
          <a:p>
            <a:r>
              <a:rPr lang="en-US" dirty="0"/>
              <a:t>I. Defining the Decision Variables</a:t>
            </a:r>
          </a:p>
        </p:txBody>
      </p:sp>
      <p:sp>
        <p:nvSpPr>
          <p:cNvPr id="4" name="Rectangle 3">
            <a:extLst>
              <a:ext uri="{FF2B5EF4-FFF2-40B4-BE49-F238E27FC236}">
                <a16:creationId xmlns:a16="http://schemas.microsoft.com/office/drawing/2014/main" id="{7EDA6D74-3071-1544-8A0E-E12073C77274}"/>
              </a:ext>
            </a:extLst>
          </p:cNvPr>
          <p:cNvSpPr/>
          <p:nvPr/>
        </p:nvSpPr>
        <p:spPr>
          <a:xfrm>
            <a:off x="7303822" y="2350855"/>
            <a:ext cx="4071819" cy="1075461"/>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2100" dirty="0">
                <a:solidFill>
                  <a:schemeClr val="tx1"/>
                </a:solidFill>
              </a:rPr>
              <a:t>For each candidate player, decide whether or not to include them on the team.</a:t>
            </a:r>
          </a:p>
        </p:txBody>
      </p:sp>
      <p:sp>
        <p:nvSpPr>
          <p:cNvPr id="5" name="Pentagon 4">
            <a:extLst>
              <a:ext uri="{FF2B5EF4-FFF2-40B4-BE49-F238E27FC236}">
                <a16:creationId xmlns:a16="http://schemas.microsoft.com/office/drawing/2014/main" id="{6805575B-BB92-8340-811A-1697186D8DCE}"/>
              </a:ext>
            </a:extLst>
          </p:cNvPr>
          <p:cNvSpPr/>
          <p:nvPr/>
        </p:nvSpPr>
        <p:spPr>
          <a:xfrm>
            <a:off x="2628416" y="2348911"/>
            <a:ext cx="5136880" cy="1077405"/>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548497" rtlCol="0" anchor="ctr"/>
          <a:lstStyle/>
          <a:p>
            <a:r>
              <a:rPr lang="en-US" sz="2100" dirty="0"/>
              <a:t>What are the decisions that we are trying to make?</a:t>
            </a:r>
          </a:p>
        </p:txBody>
      </p:sp>
      <p:sp>
        <p:nvSpPr>
          <p:cNvPr id="6" name="Pentagon 5">
            <a:extLst>
              <a:ext uri="{FF2B5EF4-FFF2-40B4-BE49-F238E27FC236}">
                <a16:creationId xmlns:a16="http://schemas.microsoft.com/office/drawing/2014/main" id="{DDDA6DC0-1AB0-6540-B84F-C11AD50AC7F2}"/>
              </a:ext>
            </a:extLst>
          </p:cNvPr>
          <p:cNvSpPr/>
          <p:nvPr/>
        </p:nvSpPr>
        <p:spPr>
          <a:xfrm>
            <a:off x="868054" y="2348443"/>
            <a:ext cx="2051571" cy="108055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100" b="1" dirty="0">
                <a:solidFill>
                  <a:prstClr val="white"/>
                </a:solidFill>
              </a:rPr>
              <a:t>Decision Variables</a:t>
            </a:r>
          </a:p>
        </p:txBody>
      </p:sp>
      <mc:AlternateContent xmlns:mc="http://schemas.openxmlformats.org/markup-compatibility/2006">
        <mc:Choice xmlns:a14="http://schemas.microsoft.com/office/drawing/2010/main" Requires="a14">
          <p:sp>
            <p:nvSpPr>
              <p:cNvPr id="7" name="Content Placeholder 9">
                <a:extLst>
                  <a:ext uri="{FF2B5EF4-FFF2-40B4-BE49-F238E27FC236}">
                    <a16:creationId xmlns:a16="http://schemas.microsoft.com/office/drawing/2014/main" id="{3F7CEE8B-838D-BF43-A03C-7BB767A38A64}"/>
                  </a:ext>
                </a:extLst>
              </p:cNvPr>
              <p:cNvSpPr>
                <a:spLocks noGrp="1"/>
              </p:cNvSpPr>
              <p:nvPr>
                <p:ph idx="1"/>
              </p:nvPr>
            </p:nvSpPr>
            <p:spPr>
              <a:xfrm>
                <a:off x="1020726" y="3654458"/>
                <a:ext cx="10590082" cy="2502416"/>
              </a:xfrm>
              <a:prstGeom prst="rect">
                <a:avLst/>
              </a:prstGeom>
            </p:spPr>
            <p:txBody>
              <a:bodyPr wrap="square">
                <a:spAutoFit/>
              </a:bodyPr>
              <a:lstStyle/>
              <a:p>
                <a:pPr marL="0" indent="0">
                  <a:buNone/>
                </a:pPr>
                <a:r>
                  <a:rPr lang="en-US" sz="2000" b="1" dirty="0">
                    <a:latin typeface="Calibri" panose="020F0502020204030204" pitchFamily="34" charset="0"/>
                    <a:cs typeface="Calibri" panose="020F0502020204030204" pitchFamily="34" charset="0"/>
                  </a:rPr>
                  <a:t>Suppose we have N=200 players who we are considering for our team. For each player:</a:t>
                </a:r>
                <a:endParaRPr lang="en-US" sz="1400" b="1" dirty="0">
                  <a:latin typeface="Calibri" panose="020F0502020204030204" pitchFamily="34" charset="0"/>
                  <a:cs typeface="Calibri" panose="020F0502020204030204" pitchFamily="34" charset="0"/>
                </a:endParaRPr>
              </a:p>
              <a:p>
                <a:pPr marL="0" indent="0">
                  <a:buNone/>
                </a:pPr>
                <a14:m>
                  <m:oMathPara xmlns:m="http://schemas.openxmlformats.org/officeDocument/2006/math">
                    <m:oMathParaPr>
                      <m:jc m:val="centerGroup"/>
                    </m:oMathParaPr>
                    <m:oMath xmlns:m="http://schemas.openxmlformats.org/officeDocument/2006/math">
                      <m:sSub>
                        <m:sSubPr>
                          <m:ctrlPr>
                            <a:rPr lang="en-US" sz="2000" b="1" i="1">
                              <a:latin typeface="Cambria Math" panose="02040503050406030204" pitchFamily="18" charset="0"/>
                              <a:cs typeface="Calibri" panose="020F0502020204030204" pitchFamily="34" charset="0"/>
                            </a:rPr>
                          </m:ctrlPr>
                        </m:sSubPr>
                        <m:e>
                          <m:r>
                            <a:rPr lang="en-US" sz="2000" b="1" i="1">
                              <a:latin typeface="Cambria Math" panose="02040503050406030204" pitchFamily="18" charset="0"/>
                              <a:cs typeface="Calibri" panose="020F0502020204030204" pitchFamily="34" charset="0"/>
                            </a:rPr>
                            <m:t>𝒙</m:t>
                          </m:r>
                        </m:e>
                        <m:sub>
                          <m:r>
                            <a:rPr lang="en-US" sz="2000" b="1" i="1">
                              <a:latin typeface="Cambria Math" panose="02040503050406030204" pitchFamily="18" charset="0"/>
                              <a:cs typeface="Calibri" panose="020F0502020204030204" pitchFamily="34" charset="0"/>
                            </a:rPr>
                            <m:t>𝒊</m:t>
                          </m:r>
                        </m:sub>
                      </m:sSub>
                      <m:r>
                        <a:rPr lang="en-US" sz="2000" b="1" i="1">
                          <a:latin typeface="Cambria Math" panose="02040503050406030204" pitchFamily="18" charset="0"/>
                          <a:cs typeface="Calibri" panose="020F0502020204030204" pitchFamily="34" charset="0"/>
                        </a:rPr>
                        <m:t>=</m:t>
                      </m:r>
                      <m:d>
                        <m:dPr>
                          <m:begChr m:val="{"/>
                          <m:endChr m:val=""/>
                          <m:ctrlPr>
                            <a:rPr lang="en-US" sz="2000" i="1">
                              <a:latin typeface="Cambria Math" panose="02040503050406030204" pitchFamily="18" charset="0"/>
                            </a:rPr>
                          </m:ctrlPr>
                        </m:dPr>
                        <m:e>
                          <m:eqArr>
                            <m:eqArrPr>
                              <m:ctrlPr>
                                <a:rPr lang="en-US" sz="2000" i="1">
                                  <a:latin typeface="Cambria Math" panose="02040503050406030204" pitchFamily="18" charset="0"/>
                                </a:rPr>
                              </m:ctrlPr>
                            </m:eqArrPr>
                            <m:e>
                              <m:r>
                                <a:rPr lang="en-US" sz="2000" i="1">
                                  <a:latin typeface="Cambria Math" panose="02040503050406030204" pitchFamily="18" charset="0"/>
                                </a:rPr>
                                <m:t>1 </m:t>
                              </m:r>
                              <m:r>
                                <m:rPr>
                                  <m:nor/>
                                </m:rPr>
                                <a:rPr lang="en-US" sz="2000">
                                  <a:latin typeface="Cambria Math" panose="02040503050406030204" pitchFamily="18" charset="0"/>
                                </a:rPr>
                                <m:t>if</m:t>
                              </m:r>
                              <m:r>
                                <m:rPr>
                                  <m:nor/>
                                </m:rPr>
                                <a:rPr lang="en-US" sz="2000">
                                  <a:latin typeface="Cambria Math" panose="02040503050406030204" pitchFamily="18" charset="0"/>
                                </a:rPr>
                                <m:t> </m:t>
                              </m:r>
                              <m:r>
                                <m:rPr>
                                  <m:nor/>
                                </m:rPr>
                                <a:rPr lang="en-US" sz="2000">
                                  <a:latin typeface="Cambria Math" panose="02040503050406030204" pitchFamily="18" charset="0"/>
                                </a:rPr>
                                <m:t>player</m:t>
                              </m:r>
                              <m:r>
                                <m:rPr>
                                  <m:nor/>
                                </m:rPr>
                                <a:rPr lang="en-US" sz="2000">
                                  <a:latin typeface="Cambria Math" panose="02040503050406030204" pitchFamily="18" charset="0"/>
                                </a:rPr>
                                <m:t> </m:t>
                              </m:r>
                              <m:r>
                                <m:rPr>
                                  <m:nor/>
                                </m:rPr>
                                <a:rPr lang="en-US" sz="2000">
                                  <a:latin typeface="Cambria Math" panose="02040503050406030204" pitchFamily="18" charset="0"/>
                                </a:rPr>
                                <m:t>i</m:t>
                              </m:r>
                              <m:r>
                                <m:rPr>
                                  <m:nor/>
                                </m:rPr>
                                <a:rPr lang="en-US" sz="2000">
                                  <a:latin typeface="Cambria Math" panose="02040503050406030204" pitchFamily="18" charset="0"/>
                                </a:rPr>
                                <m:t> </m:t>
                              </m:r>
                              <m:r>
                                <m:rPr>
                                  <m:nor/>
                                </m:rPr>
                                <a:rPr lang="en-US" sz="2000">
                                  <a:latin typeface="Cambria Math" panose="02040503050406030204" pitchFamily="18" charset="0"/>
                                </a:rPr>
                                <m:t>is</m:t>
                              </m:r>
                              <m:r>
                                <m:rPr>
                                  <m:nor/>
                                </m:rPr>
                                <a:rPr lang="en-US" sz="2000">
                                  <a:latin typeface="Cambria Math" panose="02040503050406030204" pitchFamily="18" charset="0"/>
                                </a:rPr>
                                <m:t> </m:t>
                              </m:r>
                              <m:r>
                                <m:rPr>
                                  <m:nor/>
                                </m:rPr>
                                <a:rPr lang="en-US" sz="2000">
                                  <a:latin typeface="Cambria Math" panose="02040503050406030204" pitchFamily="18" charset="0"/>
                                </a:rPr>
                                <m:t>selected</m:t>
                              </m:r>
                              <m:r>
                                <m:rPr>
                                  <m:nor/>
                                </m:rPr>
                                <a:rPr lang="en-US" sz="2000">
                                  <a:latin typeface="Cambria Math" panose="02040503050406030204" pitchFamily="18" charset="0"/>
                                </a:rPr>
                                <m:t> </m:t>
                              </m:r>
                              <m:r>
                                <m:rPr>
                                  <m:nor/>
                                </m:rPr>
                                <a:rPr lang="en-US" sz="2000">
                                  <a:latin typeface="Cambria Math" panose="02040503050406030204" pitchFamily="18" charset="0"/>
                                </a:rPr>
                                <m:t>for</m:t>
                              </m:r>
                              <m:r>
                                <m:rPr>
                                  <m:nor/>
                                </m:rPr>
                                <a:rPr lang="en-US" sz="2000">
                                  <a:latin typeface="Cambria Math" panose="02040503050406030204" pitchFamily="18" charset="0"/>
                                </a:rPr>
                                <m:t> </m:t>
                              </m:r>
                              <m:r>
                                <m:rPr>
                                  <m:nor/>
                                </m:rPr>
                                <a:rPr lang="en-US" sz="2000">
                                  <a:latin typeface="Cambria Math" panose="02040503050406030204" pitchFamily="18" charset="0"/>
                                </a:rPr>
                                <m:t>the</m:t>
                              </m:r>
                              <m:r>
                                <m:rPr>
                                  <m:nor/>
                                </m:rPr>
                                <a:rPr lang="en-US" sz="2000">
                                  <a:latin typeface="Cambria Math" panose="02040503050406030204" pitchFamily="18" charset="0"/>
                                </a:rPr>
                                <m:t> </m:t>
                              </m:r>
                              <m:r>
                                <m:rPr>
                                  <m:nor/>
                                </m:rPr>
                                <a:rPr lang="en-US" sz="2000">
                                  <a:latin typeface="Cambria Math" panose="02040503050406030204" pitchFamily="18" charset="0"/>
                                </a:rPr>
                                <m:t>team</m:t>
                              </m:r>
                            </m:e>
                            <m:e>
                              <m:r>
                                <a:rPr lang="en-US" sz="2000" i="1">
                                  <a:latin typeface="Cambria Math" panose="02040503050406030204" pitchFamily="18" charset="0"/>
                                </a:rPr>
                                <m:t>0 </m:t>
                              </m:r>
                              <m:r>
                                <m:rPr>
                                  <m:nor/>
                                </m:rPr>
                                <a:rPr lang="en-US" sz="2000">
                                  <a:latin typeface="Cambria Math" panose="02040503050406030204" pitchFamily="18" charset="0"/>
                                </a:rPr>
                                <m:t>otherwise</m:t>
                              </m:r>
                            </m:e>
                          </m:eqArr>
                        </m:e>
                      </m:d>
                    </m:oMath>
                  </m:oMathPara>
                </a14:m>
                <a:endParaRPr lang="en-US" sz="2000" b="1" dirty="0">
                  <a:latin typeface="Calibri" panose="020F0502020204030204" pitchFamily="34" charset="0"/>
                  <a:cs typeface="Calibri" panose="020F0502020204030204" pitchFamily="34" charset="0"/>
                </a:endParaRPr>
              </a:p>
              <a:p>
                <a:pPr marL="0" indent="0">
                  <a:buNone/>
                </a:pPr>
                <a:r>
                  <a:rPr lang="en-US" sz="2000" b="1" dirty="0">
                    <a:latin typeface="Calibri" panose="020F0502020204030204" pitchFamily="34" charset="0"/>
                    <a:cs typeface="Calibri" panose="020F0502020204030204" pitchFamily="34" charset="0"/>
                  </a:rPr>
                  <a:t>For example:</a:t>
                </a:r>
              </a:p>
              <a:p>
                <a:r>
                  <a:rPr lang="en-US" sz="2000" dirty="0">
                    <a:latin typeface="Calibri" panose="020F0502020204030204" pitchFamily="34" charset="0"/>
                    <a:cs typeface="Calibri" panose="020F0502020204030204" pitchFamily="34" charset="0"/>
                  </a:rPr>
                  <a:t>If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r>
                      <a:rPr lang="en-US" sz="2000" i="1">
                        <a:latin typeface="Cambria Math" panose="02040503050406030204" pitchFamily="18" charset="0"/>
                        <a:cs typeface="Calibri" panose="020F0502020204030204" pitchFamily="34" charset="0"/>
                      </a:rPr>
                      <m:t>=1</m:t>
                    </m:r>
                  </m:oMath>
                </a14:m>
                <a:r>
                  <a:rPr lang="en-US" sz="2000" dirty="0">
                    <a:latin typeface="Calibri" panose="020F0502020204030204" pitchFamily="34" charset="0"/>
                    <a:cs typeface="Calibri" panose="020F0502020204030204" pitchFamily="34" charset="0"/>
                  </a:rPr>
                  <a:t> for Steph Curry, he has been selected for the team. </a:t>
                </a:r>
              </a:p>
              <a:p>
                <a:r>
                  <a:rPr lang="en-US" sz="2000" dirty="0">
                    <a:latin typeface="Calibri" panose="020F0502020204030204" pitchFamily="34" charset="0"/>
                    <a:cs typeface="Calibri" panose="020F0502020204030204" pitchFamily="34" charset="0"/>
                  </a:rPr>
                  <a:t>If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r>
                      <a:rPr lang="en-US" sz="2000" i="1">
                        <a:latin typeface="Cambria Math" panose="02040503050406030204" pitchFamily="18" charset="0"/>
                        <a:cs typeface="Calibri" panose="020F0502020204030204" pitchFamily="34" charset="0"/>
                      </a:rPr>
                      <m:t>=0</m:t>
                    </m:r>
                  </m:oMath>
                </a14:m>
                <a:r>
                  <a:rPr lang="en-US" sz="2000" dirty="0">
                    <a:latin typeface="Calibri" panose="020F0502020204030204" pitchFamily="34" charset="0"/>
                    <a:cs typeface="Calibri" panose="020F0502020204030204" pitchFamily="34" charset="0"/>
                  </a:rPr>
                  <a:t> for Draymond Green, he has not been selected for the team. </a:t>
                </a:r>
              </a:p>
            </p:txBody>
          </p:sp>
        </mc:Choice>
        <mc:Fallback>
          <p:sp>
            <p:nvSpPr>
              <p:cNvPr id="7" name="Content Placeholder 9">
                <a:extLst>
                  <a:ext uri="{FF2B5EF4-FFF2-40B4-BE49-F238E27FC236}">
                    <a16:creationId xmlns:a16="http://schemas.microsoft.com/office/drawing/2014/main" id="{3F7CEE8B-838D-BF43-A03C-7BB767A38A64}"/>
                  </a:ext>
                </a:extLst>
              </p:cNvPr>
              <p:cNvSpPr>
                <a:spLocks noGrp="1" noRot="1" noChangeAspect="1" noMove="1" noResize="1" noEditPoints="1" noAdjustHandles="1" noChangeArrowheads="1" noChangeShapeType="1" noTextEdit="1"/>
              </p:cNvSpPr>
              <p:nvPr>
                <p:ph idx="1"/>
              </p:nvPr>
            </p:nvSpPr>
            <p:spPr>
              <a:xfrm>
                <a:off x="1020726" y="3654458"/>
                <a:ext cx="10590082" cy="2502416"/>
              </a:xfrm>
              <a:prstGeom prst="rect">
                <a:avLst/>
              </a:prstGeom>
              <a:blipFill>
                <a:blip r:embed="rId2"/>
                <a:stretch>
                  <a:fillRect l="-599" t="-45455" b="-35354"/>
                </a:stretch>
              </a:blipFill>
            </p:spPr>
            <p:txBody>
              <a:bodyPr/>
              <a:lstStyle/>
              <a:p>
                <a:r>
                  <a:rPr lang="en-US">
                    <a:noFill/>
                  </a:rPr>
                  <a:t> </a:t>
                </a:r>
              </a:p>
            </p:txBody>
          </p:sp>
        </mc:Fallback>
      </mc:AlternateContent>
      <p:sp>
        <p:nvSpPr>
          <p:cNvPr id="8" name="Footer Placeholder 7">
            <a:extLst>
              <a:ext uri="{FF2B5EF4-FFF2-40B4-BE49-F238E27FC236}">
                <a16:creationId xmlns:a16="http://schemas.microsoft.com/office/drawing/2014/main" id="{64E9B73B-7AC7-3E4C-9486-E0C17718B0CC}"/>
              </a:ext>
            </a:extLst>
          </p:cNvPr>
          <p:cNvSpPr>
            <a:spLocks noGrp="1"/>
          </p:cNvSpPr>
          <p:nvPr>
            <p:ph type="ftr" sz="quarter" idx="11"/>
          </p:nvPr>
        </p:nvSpPr>
        <p:spPr/>
        <p:txBody>
          <a:bodyPr/>
          <a:lstStyle/>
          <a:p>
            <a:r>
              <a:rPr lang="en-US"/>
              <a:t>15.003 Software Tools | Session 3</a:t>
            </a:r>
          </a:p>
        </p:txBody>
      </p:sp>
      <p:sp>
        <p:nvSpPr>
          <p:cNvPr id="9" name="Slide Number Placeholder 8">
            <a:extLst>
              <a:ext uri="{FF2B5EF4-FFF2-40B4-BE49-F238E27FC236}">
                <a16:creationId xmlns:a16="http://schemas.microsoft.com/office/drawing/2014/main" id="{AD9DE091-5312-0C4D-9B1F-583BDD3376E6}"/>
              </a:ext>
            </a:extLst>
          </p:cNvPr>
          <p:cNvSpPr>
            <a:spLocks noGrp="1"/>
          </p:cNvSpPr>
          <p:nvPr>
            <p:ph type="sldNum" sz="quarter" idx="12"/>
          </p:nvPr>
        </p:nvSpPr>
        <p:spPr/>
        <p:txBody>
          <a:bodyPr/>
          <a:lstStyle/>
          <a:p>
            <a:fld id="{0E464A75-5D0E-CF43-AFBF-3F876C4234E5}" type="slidenum">
              <a:rPr lang="en-US" smtClean="0"/>
              <a:t>10</a:t>
            </a:fld>
            <a:endParaRPr lang="en-US"/>
          </a:p>
        </p:txBody>
      </p:sp>
    </p:spTree>
    <p:extLst>
      <p:ext uri="{BB962C8B-B14F-4D97-AF65-F5344CB8AC3E}">
        <p14:creationId xmlns:p14="http://schemas.microsoft.com/office/powerpoint/2010/main" val="22670882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lstStyle/>
          <a:p>
            <a:r>
              <a:rPr lang="en-US" dirty="0"/>
              <a:t>II. Formalizing the Objective</a:t>
            </a:r>
          </a:p>
        </p:txBody>
      </p:sp>
      <p:sp>
        <p:nvSpPr>
          <p:cNvPr id="4" name="Rectangle 3">
            <a:extLst>
              <a:ext uri="{FF2B5EF4-FFF2-40B4-BE49-F238E27FC236}">
                <a16:creationId xmlns:a16="http://schemas.microsoft.com/office/drawing/2014/main" id="{2805BA4E-686F-9248-ADD2-FD950CA03338}"/>
              </a:ext>
            </a:extLst>
          </p:cNvPr>
          <p:cNvSpPr/>
          <p:nvPr/>
        </p:nvSpPr>
        <p:spPr>
          <a:xfrm>
            <a:off x="7303822" y="2352370"/>
            <a:ext cx="4071819" cy="1074866"/>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2100" dirty="0">
                <a:solidFill>
                  <a:schemeClr val="tx1"/>
                </a:solidFill>
              </a:rPr>
              <a:t>Maximize team performance.</a:t>
            </a:r>
          </a:p>
        </p:txBody>
      </p:sp>
      <p:sp>
        <p:nvSpPr>
          <p:cNvPr id="5" name="Pentagon 4">
            <a:extLst>
              <a:ext uri="{FF2B5EF4-FFF2-40B4-BE49-F238E27FC236}">
                <a16:creationId xmlns:a16="http://schemas.microsoft.com/office/drawing/2014/main" id="{8A45FE91-6B4F-244E-91A8-1DA81DD1B250}"/>
              </a:ext>
            </a:extLst>
          </p:cNvPr>
          <p:cNvSpPr/>
          <p:nvPr/>
        </p:nvSpPr>
        <p:spPr>
          <a:xfrm>
            <a:off x="2628417" y="2349828"/>
            <a:ext cx="5136880" cy="1077405"/>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497" tIns="45708" rIns="91416" bIns="45708" numCol="1" spcCol="0" rtlCol="0" fromWordArt="0" anchor="ctr" anchorCtr="0" forceAA="0" compatLnSpc="1">
            <a:prstTxWarp prst="textNoShape">
              <a:avLst/>
            </a:prstTxWarp>
            <a:noAutofit/>
          </a:bodyPr>
          <a:lstStyle/>
          <a:p>
            <a:r>
              <a:rPr lang="en-US" sz="2100" dirty="0"/>
              <a:t>What objective do we want to maximize (or minimize), as a function of our decision variables?</a:t>
            </a:r>
          </a:p>
        </p:txBody>
      </p:sp>
      <p:sp>
        <p:nvSpPr>
          <p:cNvPr id="6" name="Pentagon 5">
            <a:extLst>
              <a:ext uri="{FF2B5EF4-FFF2-40B4-BE49-F238E27FC236}">
                <a16:creationId xmlns:a16="http://schemas.microsoft.com/office/drawing/2014/main" id="{9509769B-D371-5543-83D5-7ED5958DDC30}"/>
              </a:ext>
            </a:extLst>
          </p:cNvPr>
          <p:cNvSpPr/>
          <p:nvPr/>
        </p:nvSpPr>
        <p:spPr>
          <a:xfrm>
            <a:off x="868056" y="2349520"/>
            <a:ext cx="2051571" cy="1079480"/>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100" b="1" dirty="0">
                <a:solidFill>
                  <a:prstClr val="white"/>
                </a:solidFill>
              </a:rPr>
              <a:t>Problem Objective</a:t>
            </a:r>
          </a:p>
        </p:txBody>
      </p:sp>
      <p:pic>
        <p:nvPicPr>
          <p:cNvPr id="7" name="Picture 6">
            <a:extLst>
              <a:ext uri="{FF2B5EF4-FFF2-40B4-BE49-F238E27FC236}">
                <a16:creationId xmlns:a16="http://schemas.microsoft.com/office/drawing/2014/main" id="{82B13BCF-4755-6D46-B50B-74D37C2D1207}"/>
              </a:ext>
            </a:extLst>
          </p:cNvPr>
          <p:cNvPicPr>
            <a:picLocks noChangeAspect="1"/>
          </p:cNvPicPr>
          <p:nvPr/>
        </p:nvPicPr>
        <p:blipFill>
          <a:blip r:embed="rId2"/>
          <a:stretch>
            <a:fillRect/>
          </a:stretch>
        </p:blipFill>
        <p:spPr>
          <a:xfrm>
            <a:off x="7303822" y="3737379"/>
            <a:ext cx="3922964" cy="2611813"/>
          </a:xfrm>
          <a:prstGeom prst="rect">
            <a:avLst/>
          </a:prstGeom>
        </p:spPr>
      </p:pic>
      <p:sp>
        <p:nvSpPr>
          <p:cNvPr id="3" name="Rectangle 2">
            <a:extLst>
              <a:ext uri="{FF2B5EF4-FFF2-40B4-BE49-F238E27FC236}">
                <a16:creationId xmlns:a16="http://schemas.microsoft.com/office/drawing/2014/main" id="{D959D029-93DB-A946-8301-38205982FC77}"/>
              </a:ext>
            </a:extLst>
          </p:cNvPr>
          <p:cNvSpPr/>
          <p:nvPr/>
        </p:nvSpPr>
        <p:spPr>
          <a:xfrm>
            <a:off x="1431852" y="4061105"/>
            <a:ext cx="4703880" cy="1938992"/>
          </a:xfrm>
          <a:prstGeom prst="rect">
            <a:avLst/>
          </a:prstGeom>
        </p:spPr>
        <p:txBody>
          <a:bodyPr wrap="square">
            <a:spAutoFit/>
          </a:bodyPr>
          <a:lstStyle/>
          <a:p>
            <a:pPr algn="ctr"/>
            <a:r>
              <a:rPr lang="en-US" sz="2000" b="1" dirty="0">
                <a:latin typeface="Gill Sans MT" panose="020B0502020104020203" pitchFamily="34" charset="77"/>
                <a:cs typeface="Calibri" panose="020F0502020204030204" pitchFamily="34" charset="0"/>
              </a:rPr>
              <a:t>Challenge: </a:t>
            </a:r>
            <a:r>
              <a:rPr lang="en-US" sz="2000" dirty="0">
                <a:latin typeface="Gill Sans MT" panose="020B0502020104020203" pitchFamily="34" charset="77"/>
                <a:cs typeface="Calibri" panose="020F0502020204030204" pitchFamily="34" charset="0"/>
              </a:rPr>
              <a:t>What does it mean to “maximize team performance”? </a:t>
            </a:r>
          </a:p>
          <a:p>
            <a:pPr algn="ctr"/>
            <a:endParaRPr lang="en-US" sz="2000" dirty="0">
              <a:latin typeface="Gill Sans MT" panose="020B0502020104020203" pitchFamily="34" charset="77"/>
              <a:cs typeface="Calibri" panose="020F0502020204030204" pitchFamily="34" charset="0"/>
            </a:endParaRPr>
          </a:p>
          <a:p>
            <a:pPr algn="ctr"/>
            <a:r>
              <a:rPr lang="en-US" sz="2000" b="1" dirty="0">
                <a:latin typeface="Gill Sans MT" panose="020B0502020104020203" pitchFamily="34" charset="77"/>
                <a:cs typeface="Calibri" panose="020F0502020204030204" pitchFamily="34" charset="0"/>
              </a:rPr>
              <a:t>Possible Metrics:</a:t>
            </a:r>
            <a:r>
              <a:rPr lang="en-US" sz="2000" dirty="0">
                <a:latin typeface="Gill Sans MT" panose="020B0502020104020203" pitchFamily="34" charset="77"/>
                <a:cs typeface="Calibri" panose="020F0502020204030204" pitchFamily="34" charset="0"/>
              </a:rPr>
              <a:t> Player Efficiency Rating (PER), Box Plus/Minus (BPM), Win Shares (WS 48)</a:t>
            </a:r>
          </a:p>
        </p:txBody>
      </p:sp>
      <p:sp>
        <p:nvSpPr>
          <p:cNvPr id="8" name="Footer Placeholder 7">
            <a:extLst>
              <a:ext uri="{FF2B5EF4-FFF2-40B4-BE49-F238E27FC236}">
                <a16:creationId xmlns:a16="http://schemas.microsoft.com/office/drawing/2014/main" id="{CB1CB7A1-4F96-D142-9B41-BBE0AA8C08FF}"/>
              </a:ext>
            </a:extLst>
          </p:cNvPr>
          <p:cNvSpPr>
            <a:spLocks noGrp="1"/>
          </p:cNvSpPr>
          <p:nvPr>
            <p:ph type="ftr" sz="quarter" idx="11"/>
          </p:nvPr>
        </p:nvSpPr>
        <p:spPr/>
        <p:txBody>
          <a:bodyPr/>
          <a:lstStyle/>
          <a:p>
            <a:r>
              <a:rPr lang="en-US"/>
              <a:t>15.003 Software Tools | Session 3</a:t>
            </a:r>
          </a:p>
        </p:txBody>
      </p:sp>
      <p:sp>
        <p:nvSpPr>
          <p:cNvPr id="9" name="Slide Number Placeholder 8">
            <a:extLst>
              <a:ext uri="{FF2B5EF4-FFF2-40B4-BE49-F238E27FC236}">
                <a16:creationId xmlns:a16="http://schemas.microsoft.com/office/drawing/2014/main" id="{FD45079E-93EA-A04D-9FFC-6F41EBF34B50}"/>
              </a:ext>
            </a:extLst>
          </p:cNvPr>
          <p:cNvSpPr>
            <a:spLocks noGrp="1"/>
          </p:cNvSpPr>
          <p:nvPr>
            <p:ph type="sldNum" sz="quarter" idx="12"/>
          </p:nvPr>
        </p:nvSpPr>
        <p:spPr/>
        <p:txBody>
          <a:bodyPr/>
          <a:lstStyle/>
          <a:p>
            <a:fld id="{0E464A75-5D0E-CF43-AFBF-3F876C4234E5}" type="slidenum">
              <a:rPr lang="en-US" smtClean="0"/>
              <a:t>11</a:t>
            </a:fld>
            <a:endParaRPr lang="en-US"/>
          </a:p>
        </p:txBody>
      </p:sp>
    </p:spTree>
    <p:extLst>
      <p:ext uri="{BB962C8B-B14F-4D97-AF65-F5344CB8AC3E}">
        <p14:creationId xmlns:p14="http://schemas.microsoft.com/office/powerpoint/2010/main" val="3037471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lstStyle/>
          <a:p>
            <a:r>
              <a:rPr lang="en-US" dirty="0"/>
              <a:t>II. Formalizing the Objective</a:t>
            </a:r>
          </a:p>
        </p:txBody>
      </p:sp>
      <p:sp>
        <p:nvSpPr>
          <p:cNvPr id="4" name="Rectangle 3">
            <a:extLst>
              <a:ext uri="{FF2B5EF4-FFF2-40B4-BE49-F238E27FC236}">
                <a16:creationId xmlns:a16="http://schemas.microsoft.com/office/drawing/2014/main" id="{2805BA4E-686F-9248-ADD2-FD950CA03338}"/>
              </a:ext>
            </a:extLst>
          </p:cNvPr>
          <p:cNvSpPr/>
          <p:nvPr/>
        </p:nvSpPr>
        <p:spPr>
          <a:xfrm>
            <a:off x="7303822" y="2352370"/>
            <a:ext cx="4071819" cy="1074866"/>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2100" dirty="0">
                <a:solidFill>
                  <a:schemeClr val="tx1"/>
                </a:solidFill>
              </a:rPr>
              <a:t>Maximize team performance.</a:t>
            </a:r>
          </a:p>
        </p:txBody>
      </p:sp>
      <p:sp>
        <p:nvSpPr>
          <p:cNvPr id="5" name="Pentagon 4">
            <a:extLst>
              <a:ext uri="{FF2B5EF4-FFF2-40B4-BE49-F238E27FC236}">
                <a16:creationId xmlns:a16="http://schemas.microsoft.com/office/drawing/2014/main" id="{8A45FE91-6B4F-244E-91A8-1DA81DD1B250}"/>
              </a:ext>
            </a:extLst>
          </p:cNvPr>
          <p:cNvSpPr/>
          <p:nvPr/>
        </p:nvSpPr>
        <p:spPr>
          <a:xfrm>
            <a:off x="2628417" y="2349828"/>
            <a:ext cx="5136880" cy="1077405"/>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497" tIns="45708" rIns="91416" bIns="45708" numCol="1" spcCol="0" rtlCol="0" fromWordArt="0" anchor="ctr" anchorCtr="0" forceAA="0" compatLnSpc="1">
            <a:prstTxWarp prst="textNoShape">
              <a:avLst/>
            </a:prstTxWarp>
            <a:noAutofit/>
          </a:bodyPr>
          <a:lstStyle/>
          <a:p>
            <a:r>
              <a:rPr lang="en-US" sz="2100" dirty="0"/>
              <a:t>What objective do we want to maximize (or minimize), as a function of our decision variables?</a:t>
            </a:r>
          </a:p>
        </p:txBody>
      </p:sp>
      <p:sp>
        <p:nvSpPr>
          <p:cNvPr id="6" name="Pentagon 5">
            <a:extLst>
              <a:ext uri="{FF2B5EF4-FFF2-40B4-BE49-F238E27FC236}">
                <a16:creationId xmlns:a16="http://schemas.microsoft.com/office/drawing/2014/main" id="{9509769B-D371-5543-83D5-7ED5958DDC30}"/>
              </a:ext>
            </a:extLst>
          </p:cNvPr>
          <p:cNvSpPr/>
          <p:nvPr/>
        </p:nvSpPr>
        <p:spPr>
          <a:xfrm>
            <a:off x="868056" y="2349520"/>
            <a:ext cx="2051571" cy="1079480"/>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100" b="1" dirty="0">
                <a:solidFill>
                  <a:prstClr val="white"/>
                </a:solidFill>
              </a:rPr>
              <a:t>Problem Objective</a:t>
            </a:r>
          </a:p>
        </p:txBody>
      </p:sp>
      <p:pic>
        <p:nvPicPr>
          <p:cNvPr id="7" name="Picture 6">
            <a:extLst>
              <a:ext uri="{FF2B5EF4-FFF2-40B4-BE49-F238E27FC236}">
                <a16:creationId xmlns:a16="http://schemas.microsoft.com/office/drawing/2014/main" id="{82B13BCF-4755-6D46-B50B-74D37C2D1207}"/>
              </a:ext>
            </a:extLst>
          </p:cNvPr>
          <p:cNvPicPr>
            <a:picLocks noChangeAspect="1"/>
          </p:cNvPicPr>
          <p:nvPr/>
        </p:nvPicPr>
        <p:blipFill>
          <a:blip r:embed="rId2"/>
          <a:stretch>
            <a:fillRect/>
          </a:stretch>
        </p:blipFill>
        <p:spPr>
          <a:xfrm>
            <a:off x="7303822" y="3737379"/>
            <a:ext cx="3922964" cy="2611813"/>
          </a:xfrm>
          <a:prstGeom prst="rect">
            <a:avLst/>
          </a:prstGeom>
        </p:spPr>
      </p:pic>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D959D029-93DB-A946-8301-38205982FC77}"/>
                  </a:ext>
                </a:extLst>
              </p:cNvPr>
              <p:cNvSpPr/>
              <p:nvPr/>
            </p:nvSpPr>
            <p:spPr>
              <a:xfrm>
                <a:off x="1431852" y="4061105"/>
                <a:ext cx="4703880" cy="1880964"/>
              </a:xfrm>
              <a:prstGeom prst="rect">
                <a:avLst/>
              </a:prstGeom>
            </p:spPr>
            <p:txBody>
              <a:bodyPr wrap="square">
                <a:spAutoFit/>
              </a:bodyPr>
              <a:lstStyle/>
              <a:p>
                <a:r>
                  <a:rPr lang="en-US" sz="200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𝑠</m:t>
                        </m:r>
                      </m:e>
                      <m:sub>
                        <m:r>
                          <a:rPr lang="en-US" sz="2000" i="1">
                            <a:latin typeface="Cambria Math" panose="02040503050406030204" pitchFamily="18" charset="0"/>
                            <a:cs typeface="Calibri" panose="020F0502020204030204" pitchFamily="34" charset="0"/>
                          </a:rPr>
                          <m:t>𝑖</m:t>
                        </m:r>
                      </m:sub>
                    </m:sSub>
                    <m:r>
                      <a:rPr lang="en-US" sz="2000" i="1">
                        <a:latin typeface="Cambria Math" panose="02040503050406030204" pitchFamily="18" charset="0"/>
                        <a:cs typeface="Calibri" panose="020F0502020204030204" pitchFamily="34" charset="0"/>
                      </a:rPr>
                      <m:t>=</m:t>
                    </m:r>
                  </m:oMath>
                </a14:m>
                <a:r>
                  <a:rPr lang="en-US" sz="2000" dirty="0">
                    <a:latin typeface="Calibri" panose="020F0502020204030204" pitchFamily="34" charset="0"/>
                    <a:cs typeface="Calibri" panose="020F0502020204030204" pitchFamily="34" charset="0"/>
                  </a:rPr>
                  <a:t> performance rating for player </a:t>
                </a:r>
                <a14:m>
                  <m:oMath xmlns:m="http://schemas.openxmlformats.org/officeDocument/2006/math">
                    <m:r>
                      <a:rPr lang="en-US" sz="2000" i="1">
                        <a:latin typeface="Cambria Math" panose="02040503050406030204" pitchFamily="18" charset="0"/>
                        <a:cs typeface="Calibri" panose="020F0502020204030204" pitchFamily="34" charset="0"/>
                      </a:rPr>
                      <m:t>𝑖</m:t>
                    </m:r>
                  </m:oMath>
                </a14:m>
                <a:r>
                  <a:rPr lang="en-US" sz="2000" dirty="0">
                    <a:latin typeface="Calibri" panose="020F0502020204030204" pitchFamily="34" charset="0"/>
                    <a:cs typeface="Calibri" panose="020F0502020204030204" pitchFamily="34" charset="0"/>
                  </a:rPr>
                  <a:t> (e.g. player </a:t>
                </a:r>
                <a14:m>
                  <m:oMath xmlns:m="http://schemas.openxmlformats.org/officeDocument/2006/math">
                    <m:r>
                      <a:rPr lang="en-US" sz="2000" i="1">
                        <a:latin typeface="Cambria Math" panose="02040503050406030204" pitchFamily="18" charset="0"/>
                        <a:cs typeface="Calibri" panose="020F0502020204030204" pitchFamily="34" charset="0"/>
                      </a:rPr>
                      <m:t>𝑖</m:t>
                    </m:r>
                  </m:oMath>
                </a14:m>
                <a:r>
                  <a:rPr lang="en-US" sz="2000" dirty="0">
                    <a:latin typeface="Calibri" panose="020F0502020204030204" pitchFamily="34" charset="0"/>
                    <a:cs typeface="Calibri" panose="020F0502020204030204" pitchFamily="34" charset="0"/>
                  </a:rPr>
                  <a:t>’s PER)</a:t>
                </a:r>
              </a:p>
              <a:p>
                <a:endParaRPr lang="en-US" sz="2000" dirty="0">
                  <a:latin typeface="Calibri" panose="020F0502020204030204" pitchFamily="34" charset="0"/>
                  <a:cs typeface="Calibri" panose="020F0502020204030204" pitchFamily="34" charset="0"/>
                </a:endParaRPr>
              </a:p>
              <a:p>
                <a14:m>
                  <m:oMathPara xmlns:m="http://schemas.openxmlformats.org/officeDocument/2006/math">
                    <m:oMathParaPr>
                      <m:jc m:val="centerGroup"/>
                    </m:oMathParaPr>
                    <m:oMath xmlns:m="http://schemas.openxmlformats.org/officeDocument/2006/math">
                      <m:func>
                        <m:funcPr>
                          <m:ctrlPr>
                            <a:rPr lang="en-US" sz="2000" i="1">
                              <a:latin typeface="Cambria Math" panose="02040503050406030204" pitchFamily="18" charset="0"/>
                              <a:cs typeface="Calibri" panose="020F0502020204030204" pitchFamily="34" charset="0"/>
                            </a:rPr>
                          </m:ctrlPr>
                        </m:funcPr>
                        <m:fName>
                          <m:r>
                            <m:rPr>
                              <m:sty m:val="p"/>
                            </m:rPr>
                            <a:rPr lang="en-US" sz="2000">
                              <a:latin typeface="Cambria Math" panose="02040503050406030204" pitchFamily="18" charset="0"/>
                              <a:cs typeface="Calibri" panose="020F0502020204030204" pitchFamily="34" charset="0"/>
                            </a:rPr>
                            <m:t>max</m:t>
                          </m:r>
                        </m:fName>
                        <m:e>
                          <m:nary>
                            <m:naryPr>
                              <m:chr m:val="∑"/>
                              <m:ctrlPr>
                                <a:rPr lang="en-US" sz="2000" i="1">
                                  <a:latin typeface="Cambria Math" panose="02040503050406030204" pitchFamily="18" charset="0"/>
                                  <a:cs typeface="Calibri" panose="020F0502020204030204" pitchFamily="34" charset="0"/>
                                </a:rPr>
                              </m:ctrlPr>
                            </m:naryPr>
                            <m:sub>
                              <m:r>
                                <m:rPr>
                                  <m:brk m:alnAt="23"/>
                                </m:rPr>
                                <a:rPr lang="en-US" sz="2000" i="1">
                                  <a:latin typeface="Cambria Math" panose="02040503050406030204" pitchFamily="18" charset="0"/>
                                  <a:cs typeface="Calibri" panose="020F0502020204030204" pitchFamily="34" charset="0"/>
                                </a:rPr>
                                <m:t>𝑖</m:t>
                              </m:r>
                              <m:r>
                                <a:rPr lang="en-US" sz="2000" i="1">
                                  <a:latin typeface="Cambria Math" panose="02040503050406030204" pitchFamily="18" charset="0"/>
                                  <a:cs typeface="Calibri" panose="020F0502020204030204" pitchFamily="34" charset="0"/>
                                </a:rPr>
                                <m:t>=1</m:t>
                              </m:r>
                            </m:sub>
                            <m:sup>
                              <m:r>
                                <a:rPr lang="en-US" sz="2000" i="1">
                                  <a:latin typeface="Cambria Math" panose="02040503050406030204" pitchFamily="18" charset="0"/>
                                  <a:cs typeface="Calibri" panose="020F0502020204030204" pitchFamily="34" charset="0"/>
                                </a:rPr>
                                <m:t>200</m:t>
                              </m:r>
                            </m:sup>
                            <m:e>
                              <m:sSub>
                                <m:sSubPr>
                                  <m:ctrlPr>
                                    <a:rPr lang="en-US" sz="2000" i="1">
                                      <a:latin typeface="Cambria Math" panose="02040503050406030204" pitchFamily="18" charset="0"/>
                                      <a:cs typeface="Calibri" panose="020F0502020204030204" pitchFamily="34" charset="0"/>
                                    </a:rPr>
                                  </m:ctrlPr>
                                </m:sSubPr>
                                <m:e>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𝑠</m:t>
                                      </m:r>
                                    </m:e>
                                    <m:sub>
                                      <m:r>
                                        <a:rPr lang="en-US" sz="2000" i="1">
                                          <a:latin typeface="Cambria Math" panose="02040503050406030204" pitchFamily="18" charset="0"/>
                                          <a:cs typeface="Calibri" panose="020F0502020204030204" pitchFamily="34" charset="0"/>
                                        </a:rPr>
                                        <m:t>𝑖</m:t>
                                      </m:r>
                                    </m:sub>
                                  </m:sSub>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e>
                          </m:nary>
                        </m:e>
                      </m:func>
                    </m:oMath>
                  </m:oMathPara>
                </a14:m>
                <a:endParaRPr lang="en-US" sz="2000" dirty="0">
                  <a:latin typeface="Calibri" panose="020F0502020204030204" pitchFamily="34" charset="0"/>
                  <a:cs typeface="Calibri" panose="020F0502020204030204" pitchFamily="34" charset="0"/>
                </a:endParaRPr>
              </a:p>
            </p:txBody>
          </p:sp>
        </mc:Choice>
        <mc:Fallback>
          <p:sp>
            <p:nvSpPr>
              <p:cNvPr id="3" name="Rectangle 2">
                <a:extLst>
                  <a:ext uri="{FF2B5EF4-FFF2-40B4-BE49-F238E27FC236}">
                    <a16:creationId xmlns:a16="http://schemas.microsoft.com/office/drawing/2014/main" id="{D959D029-93DB-A946-8301-38205982FC77}"/>
                  </a:ext>
                </a:extLst>
              </p:cNvPr>
              <p:cNvSpPr>
                <a:spLocks noRot="1" noChangeAspect="1" noMove="1" noResize="1" noEditPoints="1" noAdjustHandles="1" noChangeArrowheads="1" noChangeShapeType="1" noTextEdit="1"/>
              </p:cNvSpPr>
              <p:nvPr/>
            </p:nvSpPr>
            <p:spPr>
              <a:xfrm>
                <a:off x="1431852" y="4061105"/>
                <a:ext cx="4703880" cy="1880964"/>
              </a:xfrm>
              <a:prstGeom prst="rect">
                <a:avLst/>
              </a:prstGeom>
              <a:blipFill>
                <a:blip r:embed="rId3"/>
                <a:stretch>
                  <a:fillRect l="-1344" t="-1333" b="-76667"/>
                </a:stretch>
              </a:blipFill>
            </p:spPr>
            <p:txBody>
              <a:bodyPr/>
              <a:lstStyle/>
              <a:p>
                <a:r>
                  <a:rPr lang="en-US">
                    <a:noFill/>
                  </a:rPr>
                  <a:t> </a:t>
                </a:r>
              </a:p>
            </p:txBody>
          </p:sp>
        </mc:Fallback>
      </mc:AlternateContent>
      <p:sp>
        <p:nvSpPr>
          <p:cNvPr id="8" name="Footer Placeholder 7">
            <a:extLst>
              <a:ext uri="{FF2B5EF4-FFF2-40B4-BE49-F238E27FC236}">
                <a16:creationId xmlns:a16="http://schemas.microsoft.com/office/drawing/2014/main" id="{FB3EA6BC-8F95-2846-B546-58D79ED27463}"/>
              </a:ext>
            </a:extLst>
          </p:cNvPr>
          <p:cNvSpPr>
            <a:spLocks noGrp="1"/>
          </p:cNvSpPr>
          <p:nvPr>
            <p:ph type="ftr" sz="quarter" idx="11"/>
          </p:nvPr>
        </p:nvSpPr>
        <p:spPr/>
        <p:txBody>
          <a:bodyPr/>
          <a:lstStyle/>
          <a:p>
            <a:r>
              <a:rPr lang="en-US"/>
              <a:t>15.003 Software Tools | Session 3</a:t>
            </a:r>
          </a:p>
        </p:txBody>
      </p:sp>
      <p:sp>
        <p:nvSpPr>
          <p:cNvPr id="9" name="Slide Number Placeholder 8">
            <a:extLst>
              <a:ext uri="{FF2B5EF4-FFF2-40B4-BE49-F238E27FC236}">
                <a16:creationId xmlns:a16="http://schemas.microsoft.com/office/drawing/2014/main" id="{27F0F61F-A035-314F-A706-9DD92C6185F3}"/>
              </a:ext>
            </a:extLst>
          </p:cNvPr>
          <p:cNvSpPr>
            <a:spLocks noGrp="1"/>
          </p:cNvSpPr>
          <p:nvPr>
            <p:ph type="sldNum" sz="quarter" idx="12"/>
          </p:nvPr>
        </p:nvSpPr>
        <p:spPr/>
        <p:txBody>
          <a:bodyPr/>
          <a:lstStyle/>
          <a:p>
            <a:fld id="{0E464A75-5D0E-CF43-AFBF-3F876C4234E5}" type="slidenum">
              <a:rPr lang="en-US" smtClean="0"/>
              <a:t>12</a:t>
            </a:fld>
            <a:endParaRPr lang="en-US"/>
          </a:p>
        </p:txBody>
      </p:sp>
    </p:spTree>
    <p:extLst>
      <p:ext uri="{BB962C8B-B14F-4D97-AF65-F5344CB8AC3E}">
        <p14:creationId xmlns:p14="http://schemas.microsoft.com/office/powerpoint/2010/main" val="13321263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normAutofit/>
          </a:bodyPr>
          <a:lstStyle/>
          <a:p>
            <a:r>
              <a:rPr lang="en-US" dirty="0"/>
              <a:t>III. Constructing the Constraints</a:t>
            </a:r>
          </a:p>
        </p:txBody>
      </p:sp>
      <p:sp>
        <p:nvSpPr>
          <p:cNvPr id="4" name="Rectangle 3">
            <a:extLst>
              <a:ext uri="{FF2B5EF4-FFF2-40B4-BE49-F238E27FC236}">
                <a16:creationId xmlns:a16="http://schemas.microsoft.com/office/drawing/2014/main" id="{D2BECA6A-0316-B043-BA8E-DCCEBB577F63}"/>
              </a:ext>
            </a:extLst>
          </p:cNvPr>
          <p:cNvSpPr/>
          <p:nvPr/>
        </p:nvSpPr>
        <p:spPr>
          <a:xfrm>
            <a:off x="7303821" y="2351595"/>
            <a:ext cx="4071819" cy="1077403"/>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2100" dirty="0">
                <a:solidFill>
                  <a:schemeClr val="tx1"/>
                </a:solidFill>
              </a:rPr>
              <a:t>Team must </a:t>
            </a:r>
            <a:r>
              <a:rPr lang="en-US" sz="2100" u="sng" dirty="0">
                <a:solidFill>
                  <a:schemeClr val="tx1"/>
                </a:solidFill>
              </a:rPr>
              <a:t>obey size restriction</a:t>
            </a:r>
            <a:r>
              <a:rPr lang="en-US" sz="2100" dirty="0">
                <a:solidFill>
                  <a:schemeClr val="tx1"/>
                </a:solidFill>
              </a:rPr>
              <a:t> and have a sufficient mix of positions.</a:t>
            </a:r>
          </a:p>
        </p:txBody>
      </p:sp>
      <p:sp>
        <p:nvSpPr>
          <p:cNvPr id="5" name="Pentagon 4">
            <a:extLst>
              <a:ext uri="{FF2B5EF4-FFF2-40B4-BE49-F238E27FC236}">
                <a16:creationId xmlns:a16="http://schemas.microsoft.com/office/drawing/2014/main" id="{25A083AD-4B32-354F-B5DD-A3D7A06DA4C1}"/>
              </a:ext>
            </a:extLst>
          </p:cNvPr>
          <p:cNvSpPr/>
          <p:nvPr/>
        </p:nvSpPr>
        <p:spPr>
          <a:xfrm>
            <a:off x="2628415" y="2351595"/>
            <a:ext cx="5136880" cy="1077405"/>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497" tIns="45708" rIns="91416" bIns="45708" numCol="1" spcCol="0" rtlCol="0" fromWordArt="0" anchor="ctr" anchorCtr="0" forceAA="0" compatLnSpc="1">
            <a:prstTxWarp prst="textNoShape">
              <a:avLst/>
            </a:prstTxWarp>
            <a:noAutofit/>
          </a:bodyPr>
          <a:lstStyle/>
          <a:p>
            <a:r>
              <a:rPr lang="en-US" sz="2100" dirty="0"/>
              <a:t>What are the logical constraints that must be obeyed in any proposed solution?</a:t>
            </a:r>
          </a:p>
        </p:txBody>
      </p:sp>
      <p:sp>
        <p:nvSpPr>
          <p:cNvPr id="6" name="Pentagon 5">
            <a:extLst>
              <a:ext uri="{FF2B5EF4-FFF2-40B4-BE49-F238E27FC236}">
                <a16:creationId xmlns:a16="http://schemas.microsoft.com/office/drawing/2014/main" id="{06AB23CD-2940-1244-8091-04ACD13FD74E}"/>
              </a:ext>
            </a:extLst>
          </p:cNvPr>
          <p:cNvSpPr/>
          <p:nvPr/>
        </p:nvSpPr>
        <p:spPr>
          <a:xfrm>
            <a:off x="868053" y="2353784"/>
            <a:ext cx="2051571" cy="1075214"/>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100" b="1" dirty="0">
                <a:solidFill>
                  <a:prstClr val="white"/>
                </a:solidFill>
              </a:rPr>
              <a:t>Constraints</a:t>
            </a:r>
          </a:p>
        </p:txBody>
      </p:sp>
      <mc:AlternateContent xmlns:mc="http://schemas.openxmlformats.org/markup-compatibility/2006">
        <mc:Choice xmlns:a14="http://schemas.microsoft.com/office/drawing/2010/main" Requires="a14">
          <p:sp>
            <p:nvSpPr>
              <p:cNvPr id="10" name="Rectangle 9">
                <a:extLst>
                  <a:ext uri="{FF2B5EF4-FFF2-40B4-BE49-F238E27FC236}">
                    <a16:creationId xmlns:a16="http://schemas.microsoft.com/office/drawing/2014/main" id="{E2D6AD49-43B2-D245-AC62-23CA85FD4531}"/>
                  </a:ext>
                </a:extLst>
              </p:cNvPr>
              <p:cNvSpPr/>
              <p:nvPr/>
            </p:nvSpPr>
            <p:spPr>
              <a:xfrm>
                <a:off x="3174805" y="4064637"/>
                <a:ext cx="6607148" cy="1880964"/>
              </a:xfrm>
              <a:prstGeom prst="rect">
                <a:avLst/>
              </a:prstGeom>
            </p:spPr>
            <p:txBody>
              <a:bodyPr wrap="square">
                <a:spAutoFit/>
              </a:bodyPr>
              <a:lstStyle/>
              <a:p>
                <a:r>
                  <a:rPr lang="en-US" sz="2000" b="1" dirty="0">
                    <a:latin typeface="Calibri" panose="020F0502020204030204" pitchFamily="34" charset="0"/>
                    <a:cs typeface="Calibri" panose="020F0502020204030204" pitchFamily="34" charset="0"/>
                  </a:rPr>
                  <a:t>Team Size: </a:t>
                </a:r>
                <a:r>
                  <a:rPr lang="en-US" sz="2000" dirty="0">
                    <a:latin typeface="Calibri" panose="020F0502020204030204" pitchFamily="34" charset="0"/>
                    <a:cs typeface="Calibri" panose="020F0502020204030204" pitchFamily="34" charset="0"/>
                  </a:rPr>
                  <a:t>We must select a team of exactly 12 players.</a:t>
                </a:r>
              </a:p>
              <a:p>
                <a:endParaRPr lang="en-US" sz="2000" dirty="0">
                  <a:latin typeface="Calibri" panose="020F0502020204030204" pitchFamily="34" charset="0"/>
                  <a:cs typeface="Calibri" panose="020F0502020204030204" pitchFamily="34" charset="0"/>
                </a:endParaRPr>
              </a:p>
              <a:p>
                <a14:m>
                  <m:oMathPara xmlns:m="http://schemas.openxmlformats.org/officeDocument/2006/math">
                    <m:oMathParaPr>
                      <m:jc m:val="centerGroup"/>
                    </m:oMathParaPr>
                    <m:oMath xmlns:m="http://schemas.openxmlformats.org/officeDocument/2006/math">
                      <m:nary>
                        <m:naryPr>
                          <m:chr m:val="∑"/>
                          <m:ctrlPr>
                            <a:rPr lang="en-US" sz="2000" i="1">
                              <a:latin typeface="Cambria Math" panose="02040503050406030204" pitchFamily="18" charset="0"/>
                              <a:cs typeface="Calibri" panose="020F0502020204030204" pitchFamily="34" charset="0"/>
                            </a:rPr>
                          </m:ctrlPr>
                        </m:naryPr>
                        <m:sub>
                          <m:r>
                            <m:rPr>
                              <m:brk m:alnAt="23"/>
                            </m:rPr>
                            <a:rPr lang="en-US" sz="2000" i="1">
                              <a:latin typeface="Cambria Math" panose="02040503050406030204" pitchFamily="18" charset="0"/>
                              <a:cs typeface="Calibri" panose="020F0502020204030204" pitchFamily="34" charset="0"/>
                            </a:rPr>
                            <m:t>𝑖</m:t>
                          </m:r>
                          <m:r>
                            <a:rPr lang="en-US" sz="2000" i="1">
                              <a:latin typeface="Cambria Math" panose="02040503050406030204" pitchFamily="18" charset="0"/>
                              <a:cs typeface="Calibri" panose="020F0502020204030204" pitchFamily="34" charset="0"/>
                            </a:rPr>
                            <m:t>=1</m:t>
                          </m:r>
                        </m:sub>
                        <m:sup>
                          <m:r>
                            <a:rPr lang="en-US" sz="2000" i="1">
                              <a:latin typeface="Cambria Math" panose="02040503050406030204" pitchFamily="18" charset="0"/>
                              <a:cs typeface="Calibri" panose="020F0502020204030204" pitchFamily="34" charset="0"/>
                            </a:rPr>
                            <m:t>200</m:t>
                          </m:r>
                        </m:sup>
                        <m:e>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e>
                      </m:nary>
                      <m:r>
                        <a:rPr lang="en-US" sz="2000" i="1">
                          <a:latin typeface="Cambria Math" panose="02040503050406030204" pitchFamily="18" charset="0"/>
                          <a:cs typeface="Calibri" panose="020F0502020204030204" pitchFamily="34" charset="0"/>
                        </a:rPr>
                        <m:t>=12</m:t>
                      </m:r>
                    </m:oMath>
                  </m:oMathPara>
                </a14:m>
                <a:endParaRPr lang="en-US" sz="2000" dirty="0">
                  <a:latin typeface="Calibri" panose="020F0502020204030204" pitchFamily="34" charset="0"/>
                  <a:cs typeface="Calibri" panose="020F0502020204030204" pitchFamily="34" charset="0"/>
                </a:endParaRPr>
              </a:p>
              <a:p>
                <a:endParaRPr lang="en-US" sz="2000" dirty="0">
                  <a:latin typeface="Calibri" panose="020F0502020204030204" pitchFamily="34" charset="0"/>
                  <a:cs typeface="Calibri" panose="020F0502020204030204" pitchFamily="34" charset="0"/>
                </a:endParaRPr>
              </a:p>
            </p:txBody>
          </p:sp>
        </mc:Choice>
        <mc:Fallback>
          <p:sp>
            <p:nvSpPr>
              <p:cNvPr id="10" name="Rectangle 9">
                <a:extLst>
                  <a:ext uri="{FF2B5EF4-FFF2-40B4-BE49-F238E27FC236}">
                    <a16:creationId xmlns:a16="http://schemas.microsoft.com/office/drawing/2014/main" id="{E2D6AD49-43B2-D245-AC62-23CA85FD4531}"/>
                  </a:ext>
                </a:extLst>
              </p:cNvPr>
              <p:cNvSpPr>
                <a:spLocks noRot="1" noChangeAspect="1" noMove="1" noResize="1" noEditPoints="1" noAdjustHandles="1" noChangeArrowheads="1" noChangeShapeType="1" noTextEdit="1"/>
              </p:cNvSpPr>
              <p:nvPr/>
            </p:nvSpPr>
            <p:spPr>
              <a:xfrm>
                <a:off x="3174805" y="4064637"/>
                <a:ext cx="6607148" cy="1880964"/>
              </a:xfrm>
              <a:prstGeom prst="rect">
                <a:avLst/>
              </a:prstGeom>
              <a:blipFill>
                <a:blip r:embed="rId2"/>
                <a:stretch>
                  <a:fillRect l="-1152" t="-18121" b="-61074"/>
                </a:stretch>
              </a:blipFill>
            </p:spPr>
            <p:txBody>
              <a:bodyPr/>
              <a:lstStyle/>
              <a:p>
                <a:r>
                  <a:rPr lang="en-US">
                    <a:noFill/>
                  </a:rPr>
                  <a:t> </a:t>
                </a:r>
              </a:p>
            </p:txBody>
          </p:sp>
        </mc:Fallback>
      </mc:AlternateContent>
      <p:sp>
        <p:nvSpPr>
          <p:cNvPr id="11" name="Footer Placeholder 10">
            <a:extLst>
              <a:ext uri="{FF2B5EF4-FFF2-40B4-BE49-F238E27FC236}">
                <a16:creationId xmlns:a16="http://schemas.microsoft.com/office/drawing/2014/main" id="{DA348F6E-933F-C349-BCD1-2D838EE12D93}"/>
              </a:ext>
            </a:extLst>
          </p:cNvPr>
          <p:cNvSpPr>
            <a:spLocks noGrp="1"/>
          </p:cNvSpPr>
          <p:nvPr>
            <p:ph type="ftr" sz="quarter" idx="11"/>
          </p:nvPr>
        </p:nvSpPr>
        <p:spPr/>
        <p:txBody>
          <a:bodyPr/>
          <a:lstStyle/>
          <a:p>
            <a:r>
              <a:rPr lang="en-US"/>
              <a:t>15.003 Software Tools | Session 3</a:t>
            </a:r>
          </a:p>
        </p:txBody>
      </p:sp>
      <p:sp>
        <p:nvSpPr>
          <p:cNvPr id="12" name="Slide Number Placeholder 11">
            <a:extLst>
              <a:ext uri="{FF2B5EF4-FFF2-40B4-BE49-F238E27FC236}">
                <a16:creationId xmlns:a16="http://schemas.microsoft.com/office/drawing/2014/main" id="{8125B89C-CFA4-164D-AF8B-438AFCF73F39}"/>
              </a:ext>
            </a:extLst>
          </p:cNvPr>
          <p:cNvSpPr>
            <a:spLocks noGrp="1"/>
          </p:cNvSpPr>
          <p:nvPr>
            <p:ph type="sldNum" sz="quarter" idx="12"/>
          </p:nvPr>
        </p:nvSpPr>
        <p:spPr/>
        <p:txBody>
          <a:bodyPr/>
          <a:lstStyle/>
          <a:p>
            <a:fld id="{0E464A75-5D0E-CF43-AFBF-3F876C4234E5}" type="slidenum">
              <a:rPr lang="en-US" smtClean="0"/>
              <a:t>13</a:t>
            </a:fld>
            <a:endParaRPr lang="en-US"/>
          </a:p>
        </p:txBody>
      </p:sp>
    </p:spTree>
    <p:extLst>
      <p:ext uri="{BB962C8B-B14F-4D97-AF65-F5344CB8AC3E}">
        <p14:creationId xmlns:p14="http://schemas.microsoft.com/office/powerpoint/2010/main" val="2780366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lstStyle/>
          <a:p>
            <a:r>
              <a:rPr lang="en-US" dirty="0"/>
              <a:t>III. Constructing the Constraints</a:t>
            </a:r>
          </a:p>
        </p:txBody>
      </p:sp>
      <p:sp>
        <p:nvSpPr>
          <p:cNvPr id="4" name="Rectangle 3">
            <a:extLst>
              <a:ext uri="{FF2B5EF4-FFF2-40B4-BE49-F238E27FC236}">
                <a16:creationId xmlns:a16="http://schemas.microsoft.com/office/drawing/2014/main" id="{D2BECA6A-0316-B043-BA8E-DCCEBB577F63}"/>
              </a:ext>
            </a:extLst>
          </p:cNvPr>
          <p:cNvSpPr/>
          <p:nvPr/>
        </p:nvSpPr>
        <p:spPr>
          <a:xfrm>
            <a:off x="7303821" y="2351595"/>
            <a:ext cx="4071819" cy="1077403"/>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639913" rtlCol="0" anchor="ctr"/>
          <a:lstStyle/>
          <a:p>
            <a:r>
              <a:rPr lang="en-US" sz="2100" dirty="0">
                <a:solidFill>
                  <a:schemeClr val="tx1"/>
                </a:solidFill>
              </a:rPr>
              <a:t>Team must </a:t>
            </a:r>
            <a:r>
              <a:rPr lang="en-US" sz="2100" u="sng" dirty="0">
                <a:solidFill>
                  <a:schemeClr val="tx1"/>
                </a:solidFill>
              </a:rPr>
              <a:t>obey size restriction</a:t>
            </a:r>
            <a:r>
              <a:rPr lang="en-US" sz="2100" dirty="0">
                <a:solidFill>
                  <a:schemeClr val="tx1"/>
                </a:solidFill>
              </a:rPr>
              <a:t> and have a sufficient mix of positions.</a:t>
            </a:r>
          </a:p>
        </p:txBody>
      </p:sp>
      <p:sp>
        <p:nvSpPr>
          <p:cNvPr id="5" name="Pentagon 4">
            <a:extLst>
              <a:ext uri="{FF2B5EF4-FFF2-40B4-BE49-F238E27FC236}">
                <a16:creationId xmlns:a16="http://schemas.microsoft.com/office/drawing/2014/main" id="{25A083AD-4B32-354F-B5DD-A3D7A06DA4C1}"/>
              </a:ext>
            </a:extLst>
          </p:cNvPr>
          <p:cNvSpPr/>
          <p:nvPr/>
        </p:nvSpPr>
        <p:spPr>
          <a:xfrm>
            <a:off x="2628415" y="2351595"/>
            <a:ext cx="5136880" cy="1077405"/>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48497" tIns="45708" rIns="91416" bIns="45708" numCol="1" spcCol="0" rtlCol="0" fromWordArt="0" anchor="ctr" anchorCtr="0" forceAA="0" compatLnSpc="1">
            <a:prstTxWarp prst="textNoShape">
              <a:avLst/>
            </a:prstTxWarp>
            <a:noAutofit/>
          </a:bodyPr>
          <a:lstStyle/>
          <a:p>
            <a:r>
              <a:rPr lang="en-US" sz="2100" dirty="0"/>
              <a:t>What are the logical constraints that must be obeyed in any proposed solution?</a:t>
            </a:r>
          </a:p>
        </p:txBody>
      </p:sp>
      <p:sp>
        <p:nvSpPr>
          <p:cNvPr id="6" name="Pentagon 5">
            <a:extLst>
              <a:ext uri="{FF2B5EF4-FFF2-40B4-BE49-F238E27FC236}">
                <a16:creationId xmlns:a16="http://schemas.microsoft.com/office/drawing/2014/main" id="{06AB23CD-2940-1244-8091-04ACD13FD74E}"/>
              </a:ext>
            </a:extLst>
          </p:cNvPr>
          <p:cNvSpPr/>
          <p:nvPr/>
        </p:nvSpPr>
        <p:spPr>
          <a:xfrm>
            <a:off x="868053" y="2353784"/>
            <a:ext cx="2051571" cy="1075214"/>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100" b="1" dirty="0">
                <a:solidFill>
                  <a:prstClr val="white"/>
                </a:solidFill>
              </a:rPr>
              <a:t>Constraints</a:t>
            </a:r>
          </a:p>
        </p:txBody>
      </p:sp>
      <mc:AlternateContent xmlns:mc="http://schemas.openxmlformats.org/markup-compatibility/2006">
        <mc:Choice xmlns:a14="http://schemas.microsoft.com/office/drawing/2010/main" Requires="a14">
          <p:sp>
            <p:nvSpPr>
              <p:cNvPr id="3" name="Rectangle 2">
                <a:extLst>
                  <a:ext uri="{FF2B5EF4-FFF2-40B4-BE49-F238E27FC236}">
                    <a16:creationId xmlns:a16="http://schemas.microsoft.com/office/drawing/2014/main" id="{5F2DFE60-8F48-5E40-8DEE-EE3262CE7AF3}"/>
                  </a:ext>
                </a:extLst>
              </p:cNvPr>
              <p:cNvSpPr/>
              <p:nvPr/>
            </p:nvSpPr>
            <p:spPr>
              <a:xfrm>
                <a:off x="1068779" y="3847873"/>
                <a:ext cx="9770629" cy="1967526"/>
              </a:xfrm>
              <a:prstGeom prst="rect">
                <a:avLst/>
              </a:prstGeom>
            </p:spPr>
            <p:txBody>
              <a:bodyPr wrap="square">
                <a:spAutoFit/>
              </a:bodyPr>
              <a:lstStyle/>
              <a:p>
                <a:pPr>
                  <a:lnSpc>
                    <a:spcPct val="150000"/>
                  </a:lnSpc>
                </a:pPr>
                <a:r>
                  <a:rPr lang="en-US" sz="2000" b="1" dirty="0">
                    <a:latin typeface="Calibri" panose="020F0502020204030204" pitchFamily="34" charset="0"/>
                    <a:cs typeface="Calibri" panose="020F0502020204030204" pitchFamily="34" charset="0"/>
                  </a:rPr>
                  <a:t>For the 12-man roster, we want at least G guards, F forwards, and C centers. </a:t>
                </a:r>
              </a:p>
              <a:p>
                <a:pPr>
                  <a:lnSpc>
                    <a:spcPct val="150000"/>
                  </a:lnSpc>
                </a:pPr>
                <a:r>
                  <a:rPr lang="en-US" sz="2000" b="1" dirty="0">
                    <a:latin typeface="Calibri" panose="020F0502020204030204" pitchFamily="34" charset="0"/>
                    <a:cs typeface="Calibri" panose="020F0502020204030204" pitchFamily="34" charset="0"/>
                  </a:rPr>
                  <a:t>Guards: </a:t>
                </a:r>
                <a:r>
                  <a:rPr lang="en-US" sz="200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𝑔</m:t>
                        </m:r>
                      </m:e>
                      <m:sub>
                        <m:r>
                          <a:rPr lang="en-US" sz="2000" i="1">
                            <a:latin typeface="Cambria Math" panose="02040503050406030204" pitchFamily="18" charset="0"/>
                            <a:cs typeface="Calibri" panose="020F0502020204030204" pitchFamily="34" charset="0"/>
                          </a:rPr>
                          <m:t>𝑖</m:t>
                        </m:r>
                      </m:sub>
                    </m:sSub>
                  </m:oMath>
                </a14:m>
                <a:r>
                  <a:rPr lang="en-US" sz="2000" dirty="0">
                    <a:latin typeface="Calibri" panose="020F0502020204030204" pitchFamily="34" charset="0"/>
                    <a:cs typeface="Calibri" panose="020F0502020204030204" pitchFamily="34" charset="0"/>
                  </a:rPr>
                  <a:t>=1 if player </a:t>
                </a:r>
                <a14:m>
                  <m:oMath xmlns:m="http://schemas.openxmlformats.org/officeDocument/2006/math">
                    <m:r>
                      <a:rPr lang="en-US" sz="2000" i="1">
                        <a:latin typeface="Cambria Math" panose="02040503050406030204" pitchFamily="18" charset="0"/>
                        <a:cs typeface="Calibri" panose="020F0502020204030204" pitchFamily="34" charset="0"/>
                      </a:rPr>
                      <m:t>𝑖</m:t>
                    </m:r>
                  </m:oMath>
                </a14:m>
                <a:r>
                  <a:rPr lang="en-US" sz="20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2000" i="1">
                            <a:latin typeface="Cambria Math" panose="02040503050406030204" pitchFamily="18" charset="0"/>
                            <a:cs typeface="Calibri" panose="020F0502020204030204" pitchFamily="34" charset="0"/>
                          </a:rPr>
                        </m:ctrlPr>
                      </m:naryPr>
                      <m:sub>
                        <m:r>
                          <m:rPr>
                            <m:brk m:alnAt="23"/>
                          </m:rPr>
                          <a:rPr lang="en-US" sz="2000" i="1">
                            <a:latin typeface="Cambria Math" panose="02040503050406030204" pitchFamily="18" charset="0"/>
                            <a:cs typeface="Calibri" panose="020F0502020204030204" pitchFamily="34" charset="0"/>
                          </a:rPr>
                          <m:t>𝑖</m:t>
                        </m:r>
                        <m:r>
                          <a:rPr lang="en-US" sz="2000" i="1">
                            <a:latin typeface="Cambria Math" panose="02040503050406030204" pitchFamily="18" charset="0"/>
                            <a:cs typeface="Calibri" panose="020F0502020204030204" pitchFamily="34" charset="0"/>
                          </a:rPr>
                          <m:t>=1</m:t>
                        </m:r>
                      </m:sub>
                      <m:sup>
                        <m:r>
                          <a:rPr lang="en-US" sz="2000" i="1">
                            <a:latin typeface="Cambria Math" panose="02040503050406030204" pitchFamily="18" charset="0"/>
                            <a:cs typeface="Calibri" panose="020F0502020204030204" pitchFamily="34" charset="0"/>
                          </a:rPr>
                          <m:t>200</m:t>
                        </m:r>
                      </m:sup>
                      <m:e>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𝑔</m:t>
                            </m:r>
                          </m:e>
                          <m:sub>
                            <m:r>
                              <a:rPr lang="en-US" sz="2000" i="1">
                                <a:latin typeface="Cambria Math" panose="02040503050406030204" pitchFamily="18" charset="0"/>
                                <a:cs typeface="Calibri" panose="020F0502020204030204" pitchFamily="34" charset="0"/>
                              </a:rPr>
                              <m:t>𝑖</m:t>
                            </m:r>
                          </m:sub>
                        </m:sSub>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e>
                    </m:nary>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𝐺</m:t>
                    </m:r>
                  </m:oMath>
                </a14:m>
                <a:endParaRPr lang="en-US" sz="2000" dirty="0">
                  <a:latin typeface="Calibri" panose="020F0502020204030204" pitchFamily="34" charset="0"/>
                  <a:cs typeface="Calibri" panose="020F0502020204030204" pitchFamily="34" charset="0"/>
                </a:endParaRPr>
              </a:p>
              <a:p>
                <a:pPr>
                  <a:lnSpc>
                    <a:spcPct val="150000"/>
                  </a:lnSpc>
                </a:pPr>
                <a:r>
                  <a:rPr lang="en-US" sz="2000" b="1" dirty="0">
                    <a:latin typeface="Calibri" panose="020F0502020204030204" pitchFamily="34" charset="0"/>
                    <a:cs typeface="Calibri" panose="020F0502020204030204" pitchFamily="34" charset="0"/>
                  </a:rPr>
                  <a:t>Forwards: </a:t>
                </a:r>
                <a:r>
                  <a:rPr lang="en-US" sz="200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𝑓</m:t>
                        </m:r>
                      </m:e>
                      <m:sub>
                        <m:r>
                          <a:rPr lang="en-US" sz="2000" i="1">
                            <a:latin typeface="Cambria Math" panose="02040503050406030204" pitchFamily="18" charset="0"/>
                            <a:cs typeface="Calibri" panose="020F0502020204030204" pitchFamily="34" charset="0"/>
                          </a:rPr>
                          <m:t>𝑖</m:t>
                        </m:r>
                      </m:sub>
                    </m:sSub>
                  </m:oMath>
                </a14:m>
                <a:r>
                  <a:rPr lang="en-US" sz="2000" dirty="0">
                    <a:latin typeface="Calibri" panose="020F0502020204030204" pitchFamily="34" charset="0"/>
                    <a:cs typeface="Calibri" panose="020F0502020204030204" pitchFamily="34" charset="0"/>
                  </a:rPr>
                  <a:t>=1 if player </a:t>
                </a:r>
                <a14:m>
                  <m:oMath xmlns:m="http://schemas.openxmlformats.org/officeDocument/2006/math">
                    <m:r>
                      <a:rPr lang="en-US" sz="2000" i="1">
                        <a:latin typeface="Cambria Math" panose="02040503050406030204" pitchFamily="18" charset="0"/>
                        <a:cs typeface="Calibri" panose="020F0502020204030204" pitchFamily="34" charset="0"/>
                      </a:rPr>
                      <m:t>𝑖</m:t>
                    </m:r>
                  </m:oMath>
                </a14:m>
                <a:r>
                  <a:rPr lang="en-US" sz="20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2000" i="1">
                            <a:latin typeface="Cambria Math" panose="02040503050406030204" pitchFamily="18" charset="0"/>
                            <a:cs typeface="Calibri" panose="020F0502020204030204" pitchFamily="34" charset="0"/>
                          </a:rPr>
                        </m:ctrlPr>
                      </m:naryPr>
                      <m:sub>
                        <m:r>
                          <m:rPr>
                            <m:brk m:alnAt="23"/>
                          </m:rPr>
                          <a:rPr lang="en-US" sz="2000" i="1">
                            <a:latin typeface="Cambria Math" panose="02040503050406030204" pitchFamily="18" charset="0"/>
                            <a:cs typeface="Calibri" panose="020F0502020204030204" pitchFamily="34" charset="0"/>
                          </a:rPr>
                          <m:t>𝑖</m:t>
                        </m:r>
                        <m:r>
                          <a:rPr lang="en-US" sz="2000" i="1">
                            <a:latin typeface="Cambria Math" panose="02040503050406030204" pitchFamily="18" charset="0"/>
                            <a:cs typeface="Calibri" panose="020F0502020204030204" pitchFamily="34" charset="0"/>
                          </a:rPr>
                          <m:t>=1</m:t>
                        </m:r>
                      </m:sub>
                      <m:sup>
                        <m:r>
                          <a:rPr lang="en-US" sz="2000" i="1">
                            <a:latin typeface="Cambria Math" panose="02040503050406030204" pitchFamily="18" charset="0"/>
                            <a:cs typeface="Calibri" panose="020F0502020204030204" pitchFamily="34" charset="0"/>
                          </a:rPr>
                          <m:t>200</m:t>
                        </m:r>
                      </m:sup>
                      <m:e>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𝑓</m:t>
                            </m:r>
                          </m:e>
                          <m:sub>
                            <m:r>
                              <a:rPr lang="en-US" sz="2000" i="1">
                                <a:latin typeface="Cambria Math" panose="02040503050406030204" pitchFamily="18" charset="0"/>
                                <a:cs typeface="Calibri" panose="020F0502020204030204" pitchFamily="34" charset="0"/>
                              </a:rPr>
                              <m:t>𝑖</m:t>
                            </m:r>
                          </m:sub>
                        </m:sSub>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e>
                    </m:nary>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𝐹</m:t>
                    </m:r>
                  </m:oMath>
                </a14:m>
                <a:endParaRPr lang="en-US" sz="2000" dirty="0">
                  <a:latin typeface="Calibri" panose="020F0502020204030204" pitchFamily="34" charset="0"/>
                  <a:cs typeface="Calibri" panose="020F0502020204030204" pitchFamily="34" charset="0"/>
                </a:endParaRPr>
              </a:p>
              <a:p>
                <a:pPr>
                  <a:lnSpc>
                    <a:spcPct val="150000"/>
                  </a:lnSpc>
                </a:pPr>
                <a:r>
                  <a:rPr lang="en-US" sz="2000" b="1" dirty="0">
                    <a:latin typeface="Calibri" panose="020F0502020204030204" pitchFamily="34" charset="0"/>
                    <a:cs typeface="Calibri" panose="020F0502020204030204" pitchFamily="34" charset="0"/>
                  </a:rPr>
                  <a:t>Centers: </a:t>
                </a:r>
                <a:r>
                  <a:rPr lang="en-US" sz="2000" dirty="0">
                    <a:latin typeface="Calibri" panose="020F0502020204030204" pitchFamily="34" charset="0"/>
                    <a:cs typeface="Calibri" panose="020F0502020204030204" pitchFamily="34" charset="0"/>
                  </a:rPr>
                  <a:t>Let </a:t>
                </a:r>
                <a14:m>
                  <m:oMath xmlns:m="http://schemas.openxmlformats.org/officeDocument/2006/math">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𝑐</m:t>
                        </m:r>
                      </m:e>
                      <m:sub>
                        <m:r>
                          <a:rPr lang="en-US" sz="2000" i="1">
                            <a:latin typeface="Cambria Math" panose="02040503050406030204" pitchFamily="18" charset="0"/>
                            <a:cs typeface="Calibri" panose="020F0502020204030204" pitchFamily="34" charset="0"/>
                          </a:rPr>
                          <m:t>𝑖</m:t>
                        </m:r>
                      </m:sub>
                    </m:sSub>
                  </m:oMath>
                </a14:m>
                <a:r>
                  <a:rPr lang="en-US" sz="2000" dirty="0">
                    <a:latin typeface="Calibri" panose="020F0502020204030204" pitchFamily="34" charset="0"/>
                    <a:cs typeface="Calibri" panose="020F0502020204030204" pitchFamily="34" charset="0"/>
                  </a:rPr>
                  <a:t>=1 if player </a:t>
                </a:r>
                <a14:m>
                  <m:oMath xmlns:m="http://schemas.openxmlformats.org/officeDocument/2006/math">
                    <m:r>
                      <a:rPr lang="en-US" sz="2000" i="1">
                        <a:latin typeface="Cambria Math" panose="02040503050406030204" pitchFamily="18" charset="0"/>
                        <a:cs typeface="Calibri" panose="020F0502020204030204" pitchFamily="34" charset="0"/>
                      </a:rPr>
                      <m:t>𝑖</m:t>
                    </m:r>
                  </m:oMath>
                </a14:m>
                <a:r>
                  <a:rPr lang="en-US" sz="2000" dirty="0">
                    <a:latin typeface="Calibri" panose="020F0502020204030204" pitchFamily="34" charset="0"/>
                    <a:cs typeface="Calibri" panose="020F0502020204030204" pitchFamily="34" charset="0"/>
                  </a:rPr>
                  <a:t> is a guard (else 0).  			</a:t>
                </a:r>
                <a14:m>
                  <m:oMath xmlns:m="http://schemas.openxmlformats.org/officeDocument/2006/math">
                    <m:nary>
                      <m:naryPr>
                        <m:chr m:val="∑"/>
                        <m:ctrlPr>
                          <a:rPr lang="en-US" sz="2000" i="1">
                            <a:latin typeface="Cambria Math" panose="02040503050406030204" pitchFamily="18" charset="0"/>
                            <a:cs typeface="Calibri" panose="020F0502020204030204" pitchFamily="34" charset="0"/>
                          </a:rPr>
                        </m:ctrlPr>
                      </m:naryPr>
                      <m:sub>
                        <m:r>
                          <m:rPr>
                            <m:brk m:alnAt="23"/>
                          </m:rPr>
                          <a:rPr lang="en-US" sz="2000" i="1">
                            <a:latin typeface="Cambria Math" panose="02040503050406030204" pitchFamily="18" charset="0"/>
                            <a:cs typeface="Calibri" panose="020F0502020204030204" pitchFamily="34" charset="0"/>
                          </a:rPr>
                          <m:t>𝑖</m:t>
                        </m:r>
                        <m:r>
                          <a:rPr lang="en-US" sz="2000" i="1">
                            <a:latin typeface="Cambria Math" panose="02040503050406030204" pitchFamily="18" charset="0"/>
                            <a:cs typeface="Calibri" panose="020F0502020204030204" pitchFamily="34" charset="0"/>
                          </a:rPr>
                          <m:t>=1</m:t>
                        </m:r>
                      </m:sub>
                      <m:sup>
                        <m:r>
                          <a:rPr lang="en-US" sz="2000" i="1">
                            <a:latin typeface="Cambria Math" panose="02040503050406030204" pitchFamily="18" charset="0"/>
                            <a:cs typeface="Calibri" panose="020F0502020204030204" pitchFamily="34" charset="0"/>
                          </a:rPr>
                          <m:t>200</m:t>
                        </m:r>
                      </m:sup>
                      <m:e>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𝑐</m:t>
                            </m:r>
                          </m:e>
                          <m:sub>
                            <m:r>
                              <a:rPr lang="en-US" sz="2000" i="1">
                                <a:latin typeface="Cambria Math" panose="02040503050406030204" pitchFamily="18" charset="0"/>
                                <a:cs typeface="Calibri" panose="020F0502020204030204" pitchFamily="34" charset="0"/>
                              </a:rPr>
                              <m:t>𝑖</m:t>
                            </m:r>
                          </m:sub>
                        </m:sSub>
                        <m:sSub>
                          <m:sSubPr>
                            <m:ctrlPr>
                              <a:rPr lang="en-US" sz="2000" i="1">
                                <a:latin typeface="Cambria Math" panose="02040503050406030204" pitchFamily="18" charset="0"/>
                                <a:cs typeface="Calibri" panose="020F0502020204030204" pitchFamily="34" charset="0"/>
                              </a:rPr>
                            </m:ctrlPr>
                          </m:sSubPr>
                          <m:e>
                            <m:r>
                              <a:rPr lang="en-US" sz="2000" i="1">
                                <a:latin typeface="Cambria Math" panose="02040503050406030204" pitchFamily="18" charset="0"/>
                                <a:cs typeface="Calibri" panose="020F0502020204030204" pitchFamily="34" charset="0"/>
                              </a:rPr>
                              <m:t>𝑥</m:t>
                            </m:r>
                          </m:e>
                          <m:sub>
                            <m:r>
                              <a:rPr lang="en-US" sz="2000" i="1">
                                <a:latin typeface="Cambria Math" panose="02040503050406030204" pitchFamily="18" charset="0"/>
                                <a:cs typeface="Calibri" panose="020F0502020204030204" pitchFamily="34" charset="0"/>
                              </a:rPr>
                              <m:t>𝑖</m:t>
                            </m:r>
                          </m:sub>
                        </m:sSub>
                      </m:e>
                    </m:nary>
                    <m:r>
                      <a:rPr lang="en-US" sz="2000" i="1">
                        <a:latin typeface="Cambria Math" panose="02040503050406030204" pitchFamily="18" charset="0"/>
                        <a:cs typeface="Calibri" panose="020F0502020204030204" pitchFamily="34" charset="0"/>
                      </a:rPr>
                      <m:t>≥</m:t>
                    </m:r>
                    <m:r>
                      <a:rPr lang="en-US" sz="2000" i="1">
                        <a:latin typeface="Cambria Math" panose="02040503050406030204" pitchFamily="18" charset="0"/>
                        <a:cs typeface="Calibri" panose="020F0502020204030204" pitchFamily="34" charset="0"/>
                      </a:rPr>
                      <m:t>𝐶</m:t>
                    </m:r>
                  </m:oMath>
                </a14:m>
                <a:endParaRPr lang="en-US" sz="2000" dirty="0">
                  <a:latin typeface="Calibri" panose="020F0502020204030204" pitchFamily="34" charset="0"/>
                  <a:cs typeface="Calibri" panose="020F0502020204030204" pitchFamily="34" charset="0"/>
                </a:endParaRPr>
              </a:p>
            </p:txBody>
          </p:sp>
        </mc:Choice>
        <mc:Fallback>
          <p:sp>
            <p:nvSpPr>
              <p:cNvPr id="3" name="Rectangle 2">
                <a:extLst>
                  <a:ext uri="{FF2B5EF4-FFF2-40B4-BE49-F238E27FC236}">
                    <a16:creationId xmlns:a16="http://schemas.microsoft.com/office/drawing/2014/main" id="{5F2DFE60-8F48-5E40-8DEE-EE3262CE7AF3}"/>
                  </a:ext>
                </a:extLst>
              </p:cNvPr>
              <p:cNvSpPr>
                <a:spLocks noRot="1" noChangeAspect="1" noMove="1" noResize="1" noEditPoints="1" noAdjustHandles="1" noChangeArrowheads="1" noChangeShapeType="1" noTextEdit="1"/>
              </p:cNvSpPr>
              <p:nvPr/>
            </p:nvSpPr>
            <p:spPr>
              <a:xfrm>
                <a:off x="1068779" y="3847873"/>
                <a:ext cx="9770629" cy="1967526"/>
              </a:xfrm>
              <a:prstGeom prst="rect">
                <a:avLst/>
              </a:prstGeom>
              <a:blipFill>
                <a:blip r:embed="rId2"/>
                <a:stretch>
                  <a:fillRect l="-649" b="-36538"/>
                </a:stretch>
              </a:blipFill>
            </p:spPr>
            <p:txBody>
              <a:bodyPr/>
              <a:lstStyle/>
              <a:p>
                <a:r>
                  <a:rPr lang="en-US">
                    <a:noFill/>
                  </a:rPr>
                  <a:t> </a:t>
                </a:r>
              </a:p>
            </p:txBody>
          </p:sp>
        </mc:Fallback>
      </mc:AlternateContent>
      <p:sp>
        <p:nvSpPr>
          <p:cNvPr id="7" name="Rectangle 6">
            <a:extLst>
              <a:ext uri="{FF2B5EF4-FFF2-40B4-BE49-F238E27FC236}">
                <a16:creationId xmlns:a16="http://schemas.microsoft.com/office/drawing/2014/main" id="{4CAF3759-43AD-7142-925A-6002B78FC37B}"/>
              </a:ext>
            </a:extLst>
          </p:cNvPr>
          <p:cNvSpPr/>
          <p:nvPr/>
        </p:nvSpPr>
        <p:spPr>
          <a:xfrm>
            <a:off x="8849376" y="6155844"/>
            <a:ext cx="2189382" cy="400110"/>
          </a:xfrm>
          <a:prstGeom prst="rect">
            <a:avLst/>
          </a:prstGeom>
        </p:spPr>
        <p:txBody>
          <a:bodyPr wrap="none">
            <a:spAutoFit/>
          </a:bodyPr>
          <a:lstStyle/>
          <a:p>
            <a:r>
              <a:rPr lang="en-US" sz="2000" dirty="0"/>
              <a:t>… and many more!</a:t>
            </a:r>
          </a:p>
        </p:txBody>
      </p:sp>
      <p:sp>
        <p:nvSpPr>
          <p:cNvPr id="8" name="Footer Placeholder 7">
            <a:extLst>
              <a:ext uri="{FF2B5EF4-FFF2-40B4-BE49-F238E27FC236}">
                <a16:creationId xmlns:a16="http://schemas.microsoft.com/office/drawing/2014/main" id="{1E0F3C3A-3A2B-5343-B384-3370849051B6}"/>
              </a:ext>
            </a:extLst>
          </p:cNvPr>
          <p:cNvSpPr>
            <a:spLocks noGrp="1"/>
          </p:cNvSpPr>
          <p:nvPr>
            <p:ph type="ftr" sz="quarter" idx="11"/>
          </p:nvPr>
        </p:nvSpPr>
        <p:spPr/>
        <p:txBody>
          <a:bodyPr/>
          <a:lstStyle/>
          <a:p>
            <a:r>
              <a:rPr lang="en-US"/>
              <a:t>15.003 Software Tools | Session 3</a:t>
            </a:r>
          </a:p>
        </p:txBody>
      </p:sp>
      <p:sp>
        <p:nvSpPr>
          <p:cNvPr id="9" name="Slide Number Placeholder 8">
            <a:extLst>
              <a:ext uri="{FF2B5EF4-FFF2-40B4-BE49-F238E27FC236}">
                <a16:creationId xmlns:a16="http://schemas.microsoft.com/office/drawing/2014/main" id="{C1FB08E5-D023-4E4B-90D2-DE675E028B60}"/>
              </a:ext>
            </a:extLst>
          </p:cNvPr>
          <p:cNvSpPr>
            <a:spLocks noGrp="1"/>
          </p:cNvSpPr>
          <p:nvPr>
            <p:ph type="sldNum" sz="quarter" idx="12"/>
          </p:nvPr>
        </p:nvSpPr>
        <p:spPr/>
        <p:txBody>
          <a:bodyPr/>
          <a:lstStyle/>
          <a:p>
            <a:fld id="{0E464A75-5D0E-CF43-AFBF-3F876C4234E5}" type="slidenum">
              <a:rPr lang="en-US" smtClean="0"/>
              <a:t>14</a:t>
            </a:fld>
            <a:endParaRPr lang="en-US"/>
          </a:p>
        </p:txBody>
      </p:sp>
    </p:spTree>
    <p:extLst>
      <p:ext uri="{BB962C8B-B14F-4D97-AF65-F5344CB8AC3E}">
        <p14:creationId xmlns:p14="http://schemas.microsoft.com/office/powerpoint/2010/main" val="4910252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3C440-736C-7946-B879-EF06C2B35FF7}"/>
              </a:ext>
            </a:extLst>
          </p:cNvPr>
          <p:cNvSpPr>
            <a:spLocks noGrp="1"/>
          </p:cNvSpPr>
          <p:nvPr>
            <p:ph type="title"/>
          </p:nvPr>
        </p:nvSpPr>
        <p:spPr/>
        <p:txBody>
          <a:bodyPr/>
          <a:lstStyle/>
          <a:p>
            <a:r>
              <a:rPr lang="en-US" dirty="0"/>
              <a:t>Julia Example (in </a:t>
            </a:r>
            <a:r>
              <a:rPr lang="en-US" dirty="0" err="1"/>
              <a:t>Jupyter</a:t>
            </a:r>
            <a:r>
              <a:rPr lang="en-US" dirty="0"/>
              <a:t> Notebook)</a:t>
            </a:r>
          </a:p>
        </p:txBody>
      </p:sp>
      <p:sp>
        <p:nvSpPr>
          <p:cNvPr id="5" name="Text Placeholder 4">
            <a:extLst>
              <a:ext uri="{FF2B5EF4-FFF2-40B4-BE49-F238E27FC236}">
                <a16:creationId xmlns:a16="http://schemas.microsoft.com/office/drawing/2014/main" id="{E3AB689D-1B76-674B-B62D-5FC0F5C530D0}"/>
              </a:ext>
            </a:extLst>
          </p:cNvPr>
          <p:cNvSpPr>
            <a:spLocks noGrp="1"/>
          </p:cNvSpPr>
          <p:nvPr>
            <p:ph type="body" idx="1"/>
          </p:nvPr>
        </p:nvSpPr>
        <p:spPr/>
        <p:txBody>
          <a:bodyPr/>
          <a:lstStyle/>
          <a:p>
            <a:endParaRPr lang="en-US"/>
          </a:p>
        </p:txBody>
      </p:sp>
      <p:sp>
        <p:nvSpPr>
          <p:cNvPr id="6" name="Footer Placeholder 5">
            <a:extLst>
              <a:ext uri="{FF2B5EF4-FFF2-40B4-BE49-F238E27FC236}">
                <a16:creationId xmlns:a16="http://schemas.microsoft.com/office/drawing/2014/main" id="{102B2490-D9E2-0749-9460-B1FF33D7F37C}"/>
              </a:ext>
            </a:extLst>
          </p:cNvPr>
          <p:cNvSpPr>
            <a:spLocks noGrp="1"/>
          </p:cNvSpPr>
          <p:nvPr>
            <p:ph type="ftr" sz="quarter" idx="11"/>
          </p:nvPr>
        </p:nvSpPr>
        <p:spPr/>
        <p:txBody>
          <a:bodyPr/>
          <a:lstStyle/>
          <a:p>
            <a:r>
              <a:rPr lang="en-US"/>
              <a:t>15.003 Software Tools | Session 3</a:t>
            </a:r>
          </a:p>
        </p:txBody>
      </p:sp>
      <p:sp>
        <p:nvSpPr>
          <p:cNvPr id="7" name="Slide Number Placeholder 6">
            <a:extLst>
              <a:ext uri="{FF2B5EF4-FFF2-40B4-BE49-F238E27FC236}">
                <a16:creationId xmlns:a16="http://schemas.microsoft.com/office/drawing/2014/main" id="{6609A468-82BD-0E40-96F1-4821CC225C29}"/>
              </a:ext>
            </a:extLst>
          </p:cNvPr>
          <p:cNvSpPr>
            <a:spLocks noGrp="1"/>
          </p:cNvSpPr>
          <p:nvPr>
            <p:ph type="sldNum" sz="quarter" idx="12"/>
          </p:nvPr>
        </p:nvSpPr>
        <p:spPr/>
        <p:txBody>
          <a:bodyPr/>
          <a:lstStyle/>
          <a:p>
            <a:fld id="{0E464A75-5D0E-CF43-AFBF-3F876C4234E5}" type="slidenum">
              <a:rPr lang="en-US" smtClean="0"/>
              <a:t>15</a:t>
            </a:fld>
            <a:endParaRPr lang="en-US"/>
          </a:p>
        </p:txBody>
      </p:sp>
    </p:spTree>
    <p:extLst>
      <p:ext uri="{BB962C8B-B14F-4D97-AF65-F5344CB8AC3E}">
        <p14:creationId xmlns:p14="http://schemas.microsoft.com/office/powerpoint/2010/main" val="41043917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98AAA12-2091-F347-9C85-0266A9DFF215}"/>
              </a:ext>
            </a:extLst>
          </p:cNvPr>
          <p:cNvSpPr>
            <a:spLocks noGrp="1"/>
          </p:cNvSpPr>
          <p:nvPr>
            <p:ph type="title"/>
          </p:nvPr>
        </p:nvSpPr>
        <p:spPr/>
        <p:txBody>
          <a:bodyPr>
            <a:normAutofit/>
          </a:bodyPr>
          <a:lstStyle/>
          <a:p>
            <a:r>
              <a:rPr lang="en-US" dirty="0"/>
              <a:t>Solving the Problem in Julia</a:t>
            </a:r>
          </a:p>
        </p:txBody>
      </p:sp>
      <p:sp>
        <p:nvSpPr>
          <p:cNvPr id="5" name="Content Placeholder 4">
            <a:extLst>
              <a:ext uri="{FF2B5EF4-FFF2-40B4-BE49-F238E27FC236}">
                <a16:creationId xmlns:a16="http://schemas.microsoft.com/office/drawing/2014/main" id="{C7F3EF51-91B7-384D-95DE-24F8CC9D953A}"/>
              </a:ext>
            </a:extLst>
          </p:cNvPr>
          <p:cNvSpPr>
            <a:spLocks noGrp="1"/>
          </p:cNvSpPr>
          <p:nvPr>
            <p:ph sz="half" idx="1"/>
          </p:nvPr>
        </p:nvSpPr>
        <p:spPr>
          <a:xfrm>
            <a:off x="581193" y="2228003"/>
            <a:ext cx="5422390" cy="4364183"/>
          </a:xfrm>
        </p:spPr>
        <p:txBody>
          <a:bodyPr>
            <a:normAutofit fontScale="85000" lnSpcReduction="10000"/>
          </a:bodyPr>
          <a:lstStyle/>
          <a:p>
            <a:pPr marL="0" indent="0">
              <a:buNone/>
            </a:pPr>
            <a:r>
              <a:rPr lang="en-US" sz="2000" b="1" dirty="0">
                <a:latin typeface="Calibri" panose="020F0502020204030204" pitchFamily="34" charset="0"/>
                <a:cs typeface="Calibri" panose="020F0502020204030204" pitchFamily="34" charset="0"/>
              </a:rPr>
              <a:t>Why Julia?</a:t>
            </a:r>
          </a:p>
          <a:p>
            <a:r>
              <a:rPr lang="en-US" sz="2000" dirty="0"/>
              <a:t>A </a:t>
            </a:r>
            <a:r>
              <a:rPr lang="en-US" sz="2000" b="1" dirty="0"/>
              <a:t>high-level </a:t>
            </a:r>
            <a:r>
              <a:rPr lang="en-US" sz="2000" dirty="0"/>
              <a:t>language: syntax is easy to use and learn, similar to Python.</a:t>
            </a:r>
          </a:p>
          <a:p>
            <a:r>
              <a:rPr lang="en-US" sz="2000" dirty="0"/>
              <a:t>A </a:t>
            </a:r>
            <a:r>
              <a:rPr lang="en-US" sz="2000" b="1" dirty="0"/>
              <a:t>dynamic</a:t>
            </a:r>
            <a:r>
              <a:rPr lang="en-US" sz="2000" dirty="0"/>
              <a:t> language: you can interact with the language without the need to compile your code. It is easy to use for prototyping or presenting results.</a:t>
            </a:r>
          </a:p>
          <a:p>
            <a:r>
              <a:rPr lang="en-US" sz="2000" dirty="0"/>
              <a:t>A </a:t>
            </a:r>
            <a:r>
              <a:rPr lang="en-US" sz="2000" b="1" dirty="0"/>
              <a:t>high-performance</a:t>
            </a:r>
            <a:r>
              <a:rPr lang="en-US" sz="2000" dirty="0"/>
              <a:t> language: Julia is fast. Vanilla Julia code can reach performance comparable to C and Fortran (i.e., </a:t>
            </a:r>
            <a:r>
              <a:rPr lang="en-US" sz="2000" b="1" dirty="0"/>
              <a:t>very fast</a:t>
            </a:r>
            <a:r>
              <a:rPr lang="en-US" sz="2000" dirty="0"/>
              <a:t>).</a:t>
            </a:r>
            <a:endParaRPr lang="en-US" sz="1600" dirty="0"/>
          </a:p>
          <a:p>
            <a:r>
              <a:rPr lang="en-US" sz="2000" dirty="0"/>
              <a:t>A language for </a:t>
            </a:r>
            <a:r>
              <a:rPr lang="en-US" sz="2000" b="1" dirty="0"/>
              <a:t>technical computing</a:t>
            </a:r>
            <a:r>
              <a:rPr lang="en-US" sz="2000" dirty="0"/>
              <a:t>:</a:t>
            </a:r>
          </a:p>
          <a:p>
            <a:pPr lvl="1"/>
            <a:r>
              <a:rPr lang="en-US" dirty="0"/>
              <a:t>Julia has a lot of built in functions for scientific computing.</a:t>
            </a:r>
          </a:p>
          <a:p>
            <a:pPr lvl="1"/>
            <a:r>
              <a:rPr lang="en-US" dirty="0"/>
              <a:t>A growing number of packages, mostly written in Julia itself.</a:t>
            </a:r>
          </a:p>
          <a:p>
            <a:pPr lvl="1"/>
            <a:r>
              <a:rPr lang="en-US" dirty="0"/>
              <a:t>Powerful editors like </a:t>
            </a:r>
            <a:r>
              <a:rPr lang="en-US" dirty="0" err="1"/>
              <a:t>Jupyter</a:t>
            </a:r>
            <a:r>
              <a:rPr lang="en-US" dirty="0"/>
              <a:t> (used for this presentation).</a:t>
            </a:r>
          </a:p>
          <a:p>
            <a:r>
              <a:rPr lang="en-US" sz="2000" dirty="0"/>
              <a:t>User-friendly </a:t>
            </a:r>
            <a:r>
              <a:rPr lang="en-US" sz="2000" b="1" dirty="0"/>
              <a:t>optimization interface.</a:t>
            </a:r>
            <a:endParaRPr lang="en-US" sz="2000" b="1" dirty="0">
              <a:latin typeface="Calibri" panose="020F0502020204030204" pitchFamily="34" charset="0"/>
              <a:cs typeface="Calibri" panose="020F0502020204030204" pitchFamily="34" charset="0"/>
            </a:endParaRPr>
          </a:p>
        </p:txBody>
      </p:sp>
      <p:pic>
        <p:nvPicPr>
          <p:cNvPr id="7" name="Content Placeholder 6">
            <a:extLst>
              <a:ext uri="{FF2B5EF4-FFF2-40B4-BE49-F238E27FC236}">
                <a16:creationId xmlns:a16="http://schemas.microsoft.com/office/drawing/2014/main" id="{6228064F-12F9-5A42-AFC4-545D5C6A6C66}"/>
              </a:ext>
            </a:extLst>
          </p:cNvPr>
          <p:cNvPicPr>
            <a:picLocks noGrp="1" noChangeAspect="1"/>
          </p:cNvPicPr>
          <p:nvPr>
            <p:ph sz="half" idx="2"/>
          </p:nvPr>
        </p:nvPicPr>
        <p:blipFill>
          <a:blip r:embed="rId2"/>
          <a:stretch>
            <a:fillRect/>
          </a:stretch>
        </p:blipFill>
        <p:spPr>
          <a:xfrm>
            <a:off x="6187907" y="2659893"/>
            <a:ext cx="5422900" cy="3351653"/>
          </a:xfrm>
          <a:prstGeom prst="rect">
            <a:avLst/>
          </a:prstGeom>
        </p:spPr>
      </p:pic>
      <p:sp>
        <p:nvSpPr>
          <p:cNvPr id="8" name="Footer Placeholder 7">
            <a:extLst>
              <a:ext uri="{FF2B5EF4-FFF2-40B4-BE49-F238E27FC236}">
                <a16:creationId xmlns:a16="http://schemas.microsoft.com/office/drawing/2014/main" id="{AD4F2959-E2D7-B04F-BB10-C415469AA84D}"/>
              </a:ext>
            </a:extLst>
          </p:cNvPr>
          <p:cNvSpPr>
            <a:spLocks noGrp="1"/>
          </p:cNvSpPr>
          <p:nvPr>
            <p:ph type="ftr" sz="quarter" idx="11"/>
          </p:nvPr>
        </p:nvSpPr>
        <p:spPr/>
        <p:txBody>
          <a:bodyPr/>
          <a:lstStyle/>
          <a:p>
            <a:r>
              <a:rPr lang="en-US"/>
              <a:t>15.003 Software Tools | Session 3</a:t>
            </a:r>
          </a:p>
        </p:txBody>
      </p:sp>
      <p:sp>
        <p:nvSpPr>
          <p:cNvPr id="9" name="Slide Number Placeholder 8">
            <a:extLst>
              <a:ext uri="{FF2B5EF4-FFF2-40B4-BE49-F238E27FC236}">
                <a16:creationId xmlns:a16="http://schemas.microsoft.com/office/drawing/2014/main" id="{534F2278-545C-CC4E-A4E6-9ADB5A01C585}"/>
              </a:ext>
            </a:extLst>
          </p:cNvPr>
          <p:cNvSpPr>
            <a:spLocks noGrp="1"/>
          </p:cNvSpPr>
          <p:nvPr>
            <p:ph type="sldNum" sz="quarter" idx="12"/>
          </p:nvPr>
        </p:nvSpPr>
        <p:spPr/>
        <p:txBody>
          <a:bodyPr/>
          <a:lstStyle/>
          <a:p>
            <a:fld id="{0E464A75-5D0E-CF43-AFBF-3F876C4234E5}" type="slidenum">
              <a:rPr lang="en-US" smtClean="0"/>
              <a:t>16</a:t>
            </a:fld>
            <a:endParaRPr lang="en-US"/>
          </a:p>
        </p:txBody>
      </p:sp>
    </p:spTree>
    <p:extLst>
      <p:ext uri="{BB962C8B-B14F-4D97-AF65-F5344CB8AC3E}">
        <p14:creationId xmlns:p14="http://schemas.microsoft.com/office/powerpoint/2010/main" val="9820389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4">
            <a:extLst>
              <a:ext uri="{FF2B5EF4-FFF2-40B4-BE49-F238E27FC236}">
                <a16:creationId xmlns:a16="http://schemas.microsoft.com/office/drawing/2014/main" id="{510EC257-4061-E444-8C3D-F150FF54FD13}"/>
              </a:ext>
            </a:extLst>
          </p:cNvPr>
          <p:cNvSpPr txBox="1">
            <a:spLocks/>
          </p:cNvSpPr>
          <p:nvPr/>
        </p:nvSpPr>
        <p:spPr>
          <a:xfrm>
            <a:off x="582631" y="2464053"/>
            <a:ext cx="4939013" cy="3691083"/>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buNone/>
            </a:pPr>
            <a:endParaRPr lang="en-US" sz="2400" b="1" dirty="0">
              <a:latin typeface="Calibri" panose="020F0502020204030204" pitchFamily="34" charset="0"/>
              <a:cs typeface="Calibri" panose="020F0502020204030204" pitchFamily="34" charset="0"/>
            </a:endParaRPr>
          </a:p>
        </p:txBody>
      </p:sp>
      <p:pic>
        <p:nvPicPr>
          <p:cNvPr id="8" name="Picture 7" descr="A screenshot of a cell phone&#10;&#10;Description automatically generated">
            <a:extLst>
              <a:ext uri="{FF2B5EF4-FFF2-40B4-BE49-F238E27FC236}">
                <a16:creationId xmlns:a16="http://schemas.microsoft.com/office/drawing/2014/main" id="{8716002B-9CA1-9449-8A17-287634C1D1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6437" y="2052744"/>
            <a:ext cx="4462888" cy="2002186"/>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31B22A2D-F142-6D44-9D98-898EB1897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8781" y="4054930"/>
            <a:ext cx="4939013" cy="2501248"/>
          </a:xfrm>
          <a:prstGeom prst="rect">
            <a:avLst/>
          </a:prstGeom>
          <a:ln>
            <a:noFill/>
          </a:ln>
          <a:effectLst>
            <a:outerShdw blurRad="419100" dir="480000" sx="102000" sy="102000" algn="ctr" rotWithShape="0">
              <a:prstClr val="black">
                <a:alpha val="20000"/>
              </a:prstClr>
            </a:outerShdw>
          </a:effectLst>
        </p:spPr>
      </p:pic>
      <p:sp>
        <p:nvSpPr>
          <p:cNvPr id="12" name="Oval 11">
            <a:extLst>
              <a:ext uri="{FF2B5EF4-FFF2-40B4-BE49-F238E27FC236}">
                <a16:creationId xmlns:a16="http://schemas.microsoft.com/office/drawing/2014/main" id="{8FEF9686-D124-6448-BCB4-81C05C12FCAD}"/>
              </a:ext>
            </a:extLst>
          </p:cNvPr>
          <p:cNvSpPr/>
          <p:nvPr/>
        </p:nvSpPr>
        <p:spPr>
          <a:xfrm>
            <a:off x="6441562" y="6224202"/>
            <a:ext cx="1647579" cy="346751"/>
          </a:xfrm>
          <a:prstGeom prst="ellipse">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sz="674"/>
          </a:p>
        </p:txBody>
      </p:sp>
      <p:sp>
        <p:nvSpPr>
          <p:cNvPr id="2" name="Title 1">
            <a:extLst>
              <a:ext uri="{FF2B5EF4-FFF2-40B4-BE49-F238E27FC236}">
                <a16:creationId xmlns:a16="http://schemas.microsoft.com/office/drawing/2014/main" id="{B861945E-6822-F341-89E6-ABB84D841E7A}"/>
              </a:ext>
            </a:extLst>
          </p:cNvPr>
          <p:cNvSpPr>
            <a:spLocks noGrp="1"/>
          </p:cNvSpPr>
          <p:nvPr>
            <p:ph type="title"/>
          </p:nvPr>
        </p:nvSpPr>
        <p:spPr/>
        <p:txBody>
          <a:bodyPr>
            <a:normAutofit/>
          </a:bodyPr>
          <a:lstStyle/>
          <a:p>
            <a:r>
              <a:rPr lang="en-US" dirty="0"/>
              <a:t>Switching over to Julia</a:t>
            </a:r>
          </a:p>
        </p:txBody>
      </p:sp>
      <p:sp>
        <p:nvSpPr>
          <p:cNvPr id="3" name="Content Placeholder 2">
            <a:extLst>
              <a:ext uri="{FF2B5EF4-FFF2-40B4-BE49-F238E27FC236}">
                <a16:creationId xmlns:a16="http://schemas.microsoft.com/office/drawing/2014/main" id="{1CEFABBD-154E-B143-9496-592A19CEB2C9}"/>
              </a:ext>
            </a:extLst>
          </p:cNvPr>
          <p:cNvSpPr>
            <a:spLocks noGrp="1"/>
          </p:cNvSpPr>
          <p:nvPr>
            <p:ph idx="1"/>
          </p:nvPr>
        </p:nvSpPr>
        <p:spPr>
          <a:xfrm>
            <a:off x="581193" y="2180496"/>
            <a:ext cx="5342028" cy="3678303"/>
          </a:xfrm>
        </p:spPr>
        <p:txBody>
          <a:bodyPr>
            <a:noAutofit/>
          </a:bodyPr>
          <a:lstStyle/>
          <a:p>
            <a:pPr marL="0" indent="0">
              <a:buNone/>
            </a:pPr>
            <a:r>
              <a:rPr lang="en-US" sz="2000" b="1" dirty="0">
                <a:latin typeface="Calibri" panose="020F0502020204030204" pitchFamily="34" charset="0"/>
                <a:cs typeface="Calibri" panose="020F0502020204030204" pitchFamily="34" charset="0"/>
              </a:rPr>
              <a:t>To run the code:</a:t>
            </a:r>
          </a:p>
          <a:p>
            <a:pPr marL="457114" indent="-457114">
              <a:buFont typeface="+mj-lt"/>
              <a:buAutoNum type="arabicPeriod"/>
            </a:pPr>
            <a:r>
              <a:rPr lang="en-US" sz="2000" dirty="0">
                <a:latin typeface="Calibri" panose="020F0502020204030204" pitchFamily="34" charset="0"/>
                <a:cs typeface="Calibri" panose="020F0502020204030204" pitchFamily="34" charset="0"/>
              </a:rPr>
              <a:t>Open Julia 1.3.1</a:t>
            </a:r>
          </a:p>
          <a:p>
            <a:pPr marL="457114" indent="-457114">
              <a:buFont typeface="+mj-lt"/>
              <a:buAutoNum type="arabicPeriod"/>
            </a:pPr>
            <a:r>
              <a:rPr lang="en-US" sz="2000" dirty="0">
                <a:latin typeface="Calibri" panose="020F0502020204030204" pitchFamily="34" charset="0"/>
                <a:cs typeface="Calibri" panose="020F0502020204030204" pitchFamily="34" charset="0"/>
              </a:rPr>
              <a:t>Enter:</a:t>
            </a:r>
          </a:p>
          <a:p>
            <a:pPr marL="914229" lvl="1" indent="-457114">
              <a:buFont typeface="+mj-lt"/>
              <a:buAutoNum type="arabicPeriod"/>
            </a:pPr>
            <a:r>
              <a:rPr lang="en-US" sz="2000" dirty="0">
                <a:latin typeface="Courier New" panose="02070309020205020404" pitchFamily="49" charset="0"/>
                <a:cs typeface="Courier New" panose="02070309020205020404" pitchFamily="49" charset="0"/>
              </a:rPr>
              <a:t>using </a:t>
            </a:r>
            <a:r>
              <a:rPr lang="en-US" sz="2000" dirty="0" err="1">
                <a:latin typeface="Courier New" panose="02070309020205020404" pitchFamily="49" charset="0"/>
                <a:cs typeface="Courier New" panose="02070309020205020404" pitchFamily="49" charset="0"/>
              </a:rPr>
              <a:t>IJulia</a:t>
            </a:r>
            <a:endParaRPr lang="en-US" sz="2000" dirty="0">
              <a:latin typeface="Courier New" panose="02070309020205020404" pitchFamily="49" charset="0"/>
              <a:cs typeface="Courier New" panose="02070309020205020404" pitchFamily="49" charset="0"/>
            </a:endParaRPr>
          </a:p>
          <a:p>
            <a:pPr marL="914229" lvl="1" indent="-457114">
              <a:buFont typeface="+mj-lt"/>
              <a:buAutoNum type="arabicPeriod"/>
            </a:pPr>
            <a:r>
              <a:rPr lang="en-US" sz="2000" dirty="0">
                <a:latin typeface="Courier New" panose="02070309020205020404" pitchFamily="49" charset="0"/>
                <a:cs typeface="Courier New" panose="02070309020205020404" pitchFamily="49" charset="0"/>
              </a:rPr>
              <a:t>notebook()</a:t>
            </a:r>
          </a:p>
          <a:p>
            <a:pPr marL="457114" indent="-457114">
              <a:buFont typeface="+mj-lt"/>
              <a:buAutoNum type="arabicPeriod"/>
            </a:pPr>
            <a:r>
              <a:rPr lang="en-US" sz="2000" dirty="0">
                <a:latin typeface="Calibri" panose="020F0502020204030204" pitchFamily="34" charset="0"/>
                <a:cs typeface="Calibri" panose="020F0502020204030204" pitchFamily="34" charset="0"/>
              </a:rPr>
              <a:t>In </a:t>
            </a:r>
            <a:r>
              <a:rPr lang="en-US" sz="2000" dirty="0" err="1">
                <a:latin typeface="Calibri" panose="020F0502020204030204" pitchFamily="34" charset="0"/>
                <a:cs typeface="Calibri" panose="020F0502020204030204" pitchFamily="34" charset="0"/>
              </a:rPr>
              <a:t>jupyter</a:t>
            </a:r>
            <a:r>
              <a:rPr lang="en-US" sz="2000" dirty="0">
                <a:latin typeface="Calibri" panose="020F0502020204030204" pitchFamily="34" charset="0"/>
                <a:cs typeface="Calibri" panose="020F0502020204030204" pitchFamily="34" charset="0"/>
              </a:rPr>
              <a:t>, navigate to the folder with this session’s materials.</a:t>
            </a:r>
          </a:p>
          <a:p>
            <a:pPr marL="457114" indent="-457114">
              <a:buFont typeface="+mj-lt"/>
              <a:buAutoNum type="arabicPeriod"/>
            </a:pPr>
            <a:r>
              <a:rPr lang="en-US" sz="2000" dirty="0">
                <a:latin typeface="Calibri" panose="020F0502020204030204" pitchFamily="34" charset="0"/>
                <a:cs typeface="Calibri" panose="020F0502020204030204" pitchFamily="34" charset="0"/>
              </a:rPr>
              <a:t>Open </a:t>
            </a:r>
            <a:r>
              <a:rPr lang="en-US" sz="2000" dirty="0">
                <a:latin typeface="Courier New" panose="02070309020205020404" pitchFamily="49" charset="0"/>
                <a:cs typeface="Courier New" panose="02070309020205020404" pitchFamily="49" charset="0"/>
              </a:rPr>
              <a:t>SSAC2020 MIP </a:t>
            </a:r>
            <a:r>
              <a:rPr lang="en-US" sz="2000" dirty="0" err="1">
                <a:latin typeface="Courier New" panose="02070309020205020404" pitchFamily="49" charset="0"/>
                <a:cs typeface="Courier New" panose="02070309020205020404" pitchFamily="49" charset="0"/>
              </a:rPr>
              <a:t>Workshop.ipynb</a:t>
            </a:r>
            <a:endParaRPr lang="en-US" sz="2000" b="1" dirty="0">
              <a:latin typeface="Calibri" panose="020F0502020204030204" pitchFamily="34" charset="0"/>
              <a:cs typeface="Calibri" panose="020F0502020204030204" pitchFamily="34" charset="0"/>
            </a:endParaRPr>
          </a:p>
          <a:p>
            <a:pPr marL="457114" indent="-457114">
              <a:buFont typeface="+mj-lt"/>
              <a:buAutoNum type="arabicPeriod"/>
            </a:pPr>
            <a:endParaRPr lang="en-US" sz="2000" b="1" dirty="0">
              <a:latin typeface="Calibri" panose="020F0502020204030204" pitchFamily="34" charset="0"/>
              <a:cs typeface="Calibri" panose="020F0502020204030204" pitchFamily="34" charset="0"/>
            </a:endParaRPr>
          </a:p>
        </p:txBody>
      </p:sp>
      <p:sp>
        <p:nvSpPr>
          <p:cNvPr id="5" name="Footer Placeholder 4">
            <a:extLst>
              <a:ext uri="{FF2B5EF4-FFF2-40B4-BE49-F238E27FC236}">
                <a16:creationId xmlns:a16="http://schemas.microsoft.com/office/drawing/2014/main" id="{8949297B-4079-7646-B557-B79E9C366E5B}"/>
              </a:ext>
            </a:extLst>
          </p:cNvPr>
          <p:cNvSpPr>
            <a:spLocks noGrp="1"/>
          </p:cNvSpPr>
          <p:nvPr>
            <p:ph type="ftr" sz="quarter" idx="11"/>
          </p:nvPr>
        </p:nvSpPr>
        <p:spPr/>
        <p:txBody>
          <a:bodyPr/>
          <a:lstStyle/>
          <a:p>
            <a:r>
              <a:rPr lang="en-US"/>
              <a:t>15.003 Software Tools | Session 3</a:t>
            </a:r>
          </a:p>
        </p:txBody>
      </p:sp>
      <p:sp>
        <p:nvSpPr>
          <p:cNvPr id="9" name="Slide Number Placeholder 8">
            <a:extLst>
              <a:ext uri="{FF2B5EF4-FFF2-40B4-BE49-F238E27FC236}">
                <a16:creationId xmlns:a16="http://schemas.microsoft.com/office/drawing/2014/main" id="{5D089B82-A48B-BA41-ABDC-CC95F5183CDC}"/>
              </a:ext>
            </a:extLst>
          </p:cNvPr>
          <p:cNvSpPr>
            <a:spLocks noGrp="1"/>
          </p:cNvSpPr>
          <p:nvPr>
            <p:ph type="sldNum" sz="quarter" idx="12"/>
          </p:nvPr>
        </p:nvSpPr>
        <p:spPr/>
        <p:txBody>
          <a:bodyPr/>
          <a:lstStyle/>
          <a:p>
            <a:fld id="{0E464A75-5D0E-CF43-AFBF-3F876C4234E5}" type="slidenum">
              <a:rPr lang="en-US" smtClean="0"/>
              <a:t>17</a:t>
            </a:fld>
            <a:endParaRPr lang="en-US"/>
          </a:p>
        </p:txBody>
      </p:sp>
    </p:spTree>
    <p:extLst>
      <p:ext uri="{BB962C8B-B14F-4D97-AF65-F5344CB8AC3E}">
        <p14:creationId xmlns:p14="http://schemas.microsoft.com/office/powerpoint/2010/main" val="36828773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normAutofit/>
          </a:bodyPr>
          <a:lstStyle/>
          <a:p>
            <a:r>
              <a:rPr lang="en-US" dirty="0"/>
              <a:t>MIO offers a flexible decision framework</a:t>
            </a:r>
          </a:p>
        </p:txBody>
      </p:sp>
      <p:sp>
        <p:nvSpPr>
          <p:cNvPr id="3" name="Content Placeholder 2">
            <a:extLst>
              <a:ext uri="{FF2B5EF4-FFF2-40B4-BE49-F238E27FC236}">
                <a16:creationId xmlns:a16="http://schemas.microsoft.com/office/drawing/2014/main" id="{DDC12955-A373-3243-875C-F6EADA543995}"/>
              </a:ext>
            </a:extLst>
          </p:cNvPr>
          <p:cNvSpPr>
            <a:spLocks noGrp="1"/>
          </p:cNvSpPr>
          <p:nvPr>
            <p:ph idx="1"/>
          </p:nvPr>
        </p:nvSpPr>
        <p:spPr>
          <a:xfrm>
            <a:off x="581192" y="2180496"/>
            <a:ext cx="11029615" cy="4326630"/>
          </a:xfrm>
        </p:spPr>
        <p:txBody>
          <a:bodyPr>
            <a:normAutofit fontScale="92500" lnSpcReduction="20000"/>
          </a:bodyPr>
          <a:lstStyle/>
          <a:p>
            <a:r>
              <a:rPr lang="en-US" sz="2400" b="1" dirty="0">
                <a:latin typeface="Calibri" panose="020F0502020204030204" pitchFamily="34" charset="0"/>
                <a:cs typeface="Calibri" panose="020F0502020204030204" pitchFamily="34" charset="0"/>
              </a:rPr>
              <a:t>Incorporating new constraints:</a:t>
            </a:r>
          </a:p>
          <a:p>
            <a:pPr lvl="1"/>
            <a:r>
              <a:rPr lang="en-US" sz="2000" i="1" dirty="0">
                <a:latin typeface="Calibri" panose="020F0502020204030204" pitchFamily="34" charset="0"/>
                <a:cs typeface="Calibri" panose="020F0502020204030204" pitchFamily="34" charset="0"/>
              </a:rPr>
              <a:t>NBA Team Diversity</a:t>
            </a:r>
            <a:r>
              <a:rPr lang="en-US" sz="2000" dirty="0">
                <a:latin typeface="Calibri" panose="020F0502020204030204" pitchFamily="34" charset="0"/>
                <a:cs typeface="Calibri" panose="020F0502020204030204" pitchFamily="34" charset="0"/>
              </a:rPr>
              <a:t>: Ensure that at least 5 distinct teams are represented on the roster. </a:t>
            </a:r>
          </a:p>
          <a:p>
            <a:pPr lvl="1"/>
            <a:r>
              <a:rPr lang="en-US" sz="2000" i="1" dirty="0">
                <a:latin typeface="Calibri" panose="020F0502020204030204" pitchFamily="34" charset="0"/>
                <a:cs typeface="Calibri" panose="020F0502020204030204" pitchFamily="34" charset="0"/>
              </a:rPr>
              <a:t>Injury Adjustments</a:t>
            </a:r>
            <a:r>
              <a:rPr lang="en-US" sz="2000" dirty="0">
                <a:latin typeface="Calibri" panose="020F0502020204030204" pitchFamily="34" charset="0"/>
                <a:cs typeface="Calibri" panose="020F0502020204030204" pitchFamily="34" charset="0"/>
              </a:rPr>
              <a:t>: If a player becomes injured, we can force his decision variable to be 0 in the constraints.</a:t>
            </a:r>
          </a:p>
          <a:p>
            <a:pPr lvl="1"/>
            <a:r>
              <a:rPr lang="en-US" sz="2000" i="1" dirty="0">
                <a:latin typeface="Calibri" panose="020F0502020204030204" pitchFamily="34" charset="0"/>
                <a:cs typeface="Calibri" panose="020F0502020204030204" pitchFamily="34" charset="0"/>
              </a:rPr>
              <a:t>Team capabilities</a:t>
            </a:r>
            <a:r>
              <a:rPr lang="en-US" sz="2000" dirty="0">
                <a:latin typeface="Calibri" panose="020F0502020204030204" pitchFamily="34" charset="0"/>
                <a:cs typeface="Calibri" panose="020F0502020204030204" pitchFamily="34" charset="0"/>
              </a:rPr>
              <a:t>: Beyond DBPM, we could have added constraints on average value for other metrics. We could also constrain the minimum value, such as saying that we require players to have at least a DBPM of 0 to be considered for the team.</a:t>
            </a:r>
          </a:p>
          <a:p>
            <a:r>
              <a:rPr lang="en-US" sz="2400" b="1" dirty="0">
                <a:latin typeface="Calibri" panose="020F0502020204030204" pitchFamily="34" charset="0"/>
                <a:cs typeface="Calibri" panose="020F0502020204030204" pitchFamily="34" charset="0"/>
              </a:rPr>
              <a:t>Considering other objectives: </a:t>
            </a:r>
            <a:r>
              <a:rPr lang="en-US" sz="2400" dirty="0">
                <a:latin typeface="Calibri" panose="020F0502020204030204" pitchFamily="34" charset="0"/>
                <a:cs typeface="Calibri" panose="020F0502020204030204" pitchFamily="34" charset="0"/>
              </a:rPr>
              <a:t>On a professional sports team, ownership wants to maximize performance while also controlling costs. We could add a budget term to the objective (to be balanced with performance).</a:t>
            </a:r>
          </a:p>
          <a:p>
            <a:r>
              <a:rPr lang="en-US" sz="2400" b="1" dirty="0">
                <a:latin typeface="Calibri" panose="020F0502020204030204" pitchFamily="34" charset="0"/>
                <a:cs typeface="Calibri" panose="020F0502020204030204" pitchFamily="34" charset="0"/>
              </a:rPr>
              <a:t>Capturing interactions between players: </a:t>
            </a:r>
            <a:r>
              <a:rPr lang="en-US" sz="2400" dirty="0">
                <a:latin typeface="Calibri" panose="020F0502020204030204" pitchFamily="34" charset="0"/>
                <a:cs typeface="Calibri" panose="020F0502020204030204" pitchFamily="34" charset="0"/>
              </a:rPr>
              <a:t>certain people play better when in a pair than on their own, so we may want to add constraints that the players must always appear together (or conversely, cannot both be on the team).</a:t>
            </a:r>
          </a:p>
        </p:txBody>
      </p:sp>
      <p:sp>
        <p:nvSpPr>
          <p:cNvPr id="4" name="Footer Placeholder 3">
            <a:extLst>
              <a:ext uri="{FF2B5EF4-FFF2-40B4-BE49-F238E27FC236}">
                <a16:creationId xmlns:a16="http://schemas.microsoft.com/office/drawing/2014/main" id="{430455AB-D8DF-AE44-B458-1DD19FE2278A}"/>
              </a:ext>
            </a:extLst>
          </p:cNvPr>
          <p:cNvSpPr>
            <a:spLocks noGrp="1"/>
          </p:cNvSpPr>
          <p:nvPr>
            <p:ph type="ftr" sz="quarter" idx="11"/>
          </p:nvPr>
        </p:nvSpPr>
        <p:spPr/>
        <p:txBody>
          <a:bodyPr/>
          <a:lstStyle/>
          <a:p>
            <a:r>
              <a:rPr lang="en-US"/>
              <a:t>15.003 Software Tools | Session 3</a:t>
            </a:r>
          </a:p>
        </p:txBody>
      </p:sp>
      <p:sp>
        <p:nvSpPr>
          <p:cNvPr id="5" name="Slide Number Placeholder 4">
            <a:extLst>
              <a:ext uri="{FF2B5EF4-FFF2-40B4-BE49-F238E27FC236}">
                <a16:creationId xmlns:a16="http://schemas.microsoft.com/office/drawing/2014/main" id="{D4E9C8EC-4DFE-BC40-BB6F-8D96B4417BBB}"/>
              </a:ext>
            </a:extLst>
          </p:cNvPr>
          <p:cNvSpPr>
            <a:spLocks noGrp="1"/>
          </p:cNvSpPr>
          <p:nvPr>
            <p:ph type="sldNum" sz="quarter" idx="12"/>
          </p:nvPr>
        </p:nvSpPr>
        <p:spPr/>
        <p:txBody>
          <a:bodyPr/>
          <a:lstStyle/>
          <a:p>
            <a:fld id="{0E464A75-5D0E-CF43-AFBF-3F876C4234E5}" type="slidenum">
              <a:rPr lang="en-US" smtClean="0"/>
              <a:t>18</a:t>
            </a:fld>
            <a:endParaRPr lang="en-US"/>
          </a:p>
        </p:txBody>
      </p:sp>
    </p:spTree>
    <p:extLst>
      <p:ext uri="{BB962C8B-B14F-4D97-AF65-F5344CB8AC3E}">
        <p14:creationId xmlns:p14="http://schemas.microsoft.com/office/powerpoint/2010/main" val="4965314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7C63A-2317-3644-ACB3-E917562CA4E8}"/>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3CC9DD0-B253-5140-9B10-F161F36F6438}"/>
              </a:ext>
            </a:extLst>
          </p:cNvPr>
          <p:cNvSpPr>
            <a:spLocks noGrp="1"/>
          </p:cNvSpPr>
          <p:nvPr>
            <p:ph idx="1"/>
          </p:nvPr>
        </p:nvSpPr>
        <p:spPr/>
        <p:txBody>
          <a:bodyPr/>
          <a:lstStyle/>
          <a:p>
            <a:pPr marL="342900" indent="-342900">
              <a:buFont typeface="+mj-lt"/>
              <a:buAutoNum type="arabicPeriod"/>
            </a:pPr>
            <a:r>
              <a:rPr lang="en-US" dirty="0"/>
              <a:t>Overview of optimization</a:t>
            </a:r>
          </a:p>
          <a:p>
            <a:pPr marL="342900" indent="-342900">
              <a:buFont typeface="+mj-lt"/>
              <a:buAutoNum type="arabicPeriod"/>
            </a:pPr>
            <a:r>
              <a:rPr lang="en-US" dirty="0"/>
              <a:t>How to formulate optimization problems</a:t>
            </a:r>
          </a:p>
          <a:p>
            <a:pPr marL="342900" indent="-342900">
              <a:buFont typeface="+mj-lt"/>
              <a:buAutoNum type="arabicPeriod"/>
            </a:pPr>
            <a:r>
              <a:rPr lang="en-US" dirty="0"/>
              <a:t>Model implementation in Julia/</a:t>
            </a:r>
            <a:r>
              <a:rPr lang="en-US" dirty="0" err="1"/>
              <a:t>JuMP</a:t>
            </a:r>
            <a:endParaRPr lang="en-US" dirty="0"/>
          </a:p>
          <a:p>
            <a:pPr marL="342900" indent="-342900">
              <a:buFont typeface="+mj-lt"/>
              <a:buAutoNum type="arabicPeriod"/>
            </a:pPr>
            <a:r>
              <a:rPr lang="en-US" dirty="0"/>
              <a:t>Model interpretation and takeaways</a:t>
            </a:r>
          </a:p>
        </p:txBody>
      </p:sp>
      <p:sp>
        <p:nvSpPr>
          <p:cNvPr id="6" name="Footer Placeholder 5">
            <a:extLst>
              <a:ext uri="{FF2B5EF4-FFF2-40B4-BE49-F238E27FC236}">
                <a16:creationId xmlns:a16="http://schemas.microsoft.com/office/drawing/2014/main" id="{FAFB1DB3-09B8-2F4D-A068-EB1AC918C863}"/>
              </a:ext>
            </a:extLst>
          </p:cNvPr>
          <p:cNvSpPr>
            <a:spLocks noGrp="1"/>
          </p:cNvSpPr>
          <p:nvPr>
            <p:ph type="ftr" sz="quarter" idx="11"/>
          </p:nvPr>
        </p:nvSpPr>
        <p:spPr/>
        <p:txBody>
          <a:bodyPr/>
          <a:lstStyle/>
          <a:p>
            <a:r>
              <a:rPr lang="en-US" dirty="0"/>
              <a:t>15.003 Software Tools | Session 3</a:t>
            </a:r>
          </a:p>
        </p:txBody>
      </p:sp>
      <p:sp>
        <p:nvSpPr>
          <p:cNvPr id="7" name="Slide Number Placeholder 6">
            <a:extLst>
              <a:ext uri="{FF2B5EF4-FFF2-40B4-BE49-F238E27FC236}">
                <a16:creationId xmlns:a16="http://schemas.microsoft.com/office/drawing/2014/main" id="{4638E021-1607-5F45-A760-0E896C9EC7E1}"/>
              </a:ext>
            </a:extLst>
          </p:cNvPr>
          <p:cNvSpPr>
            <a:spLocks noGrp="1"/>
          </p:cNvSpPr>
          <p:nvPr>
            <p:ph type="sldNum" sz="quarter" idx="12"/>
          </p:nvPr>
        </p:nvSpPr>
        <p:spPr/>
        <p:txBody>
          <a:bodyPr/>
          <a:lstStyle/>
          <a:p>
            <a:fld id="{0E464A75-5D0E-CF43-AFBF-3F876C4234E5}" type="slidenum">
              <a:rPr lang="en-US" smtClean="0"/>
              <a:t>1</a:t>
            </a:fld>
            <a:endParaRPr lang="en-US"/>
          </a:p>
        </p:txBody>
      </p:sp>
    </p:spTree>
    <p:extLst>
      <p:ext uri="{BB962C8B-B14F-4D97-AF65-F5344CB8AC3E}">
        <p14:creationId xmlns:p14="http://schemas.microsoft.com/office/powerpoint/2010/main" val="18712529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normAutofit/>
          </a:bodyPr>
          <a:lstStyle/>
          <a:p>
            <a:r>
              <a:rPr lang="en-US" dirty="0"/>
              <a:t>Main Takeaways</a:t>
            </a:r>
          </a:p>
        </p:txBody>
      </p:sp>
      <p:sp>
        <p:nvSpPr>
          <p:cNvPr id="3" name="Content Placeholder 2">
            <a:extLst>
              <a:ext uri="{FF2B5EF4-FFF2-40B4-BE49-F238E27FC236}">
                <a16:creationId xmlns:a16="http://schemas.microsoft.com/office/drawing/2014/main" id="{DDC12955-A373-3243-875C-F6EADA543995}"/>
              </a:ext>
            </a:extLst>
          </p:cNvPr>
          <p:cNvSpPr>
            <a:spLocks noGrp="1"/>
          </p:cNvSpPr>
          <p:nvPr>
            <p:ph idx="1"/>
          </p:nvPr>
        </p:nvSpPr>
        <p:spPr>
          <a:xfrm>
            <a:off x="5656521" y="2180496"/>
            <a:ext cx="5954286" cy="4284099"/>
          </a:xfrm>
        </p:spPr>
        <p:txBody>
          <a:bodyPr>
            <a:normAutofit/>
          </a:bodyPr>
          <a:lstStyle/>
          <a:p>
            <a:r>
              <a:rPr lang="en-US" sz="2000" b="1" dirty="0">
                <a:latin typeface="Calibri" panose="020F0502020204030204" pitchFamily="34" charset="0"/>
                <a:cs typeface="Calibri" panose="020F0502020204030204" pitchFamily="34" charset="0"/>
              </a:rPr>
              <a:t>Mixed-Integer Optimization (MIO) </a:t>
            </a:r>
            <a:r>
              <a:rPr lang="en-US" sz="2000" dirty="0">
                <a:latin typeface="Calibri" panose="020F0502020204030204" pitchFamily="34" charset="0"/>
                <a:cs typeface="Calibri" panose="020F0502020204030204" pitchFamily="34" charset="0"/>
              </a:rPr>
              <a:t>is a powerful tool for modeling real-world decision problems and offering objective solutions. </a:t>
            </a:r>
          </a:p>
          <a:p>
            <a:r>
              <a:rPr lang="en-US" sz="2000" dirty="0">
                <a:latin typeface="Calibri" panose="020F0502020204030204" pitchFamily="34" charset="0"/>
                <a:cs typeface="Calibri" panose="020F0502020204030204" pitchFamily="34" charset="0"/>
              </a:rPr>
              <a:t>The biggest challenge of MIO is </a:t>
            </a:r>
            <a:r>
              <a:rPr lang="en-US" sz="2000" b="1" dirty="0">
                <a:latin typeface="Calibri" panose="020F0502020204030204" pitchFamily="34" charset="0"/>
                <a:cs typeface="Calibri" panose="020F0502020204030204" pitchFamily="34" charset="0"/>
              </a:rPr>
              <a:t>defining and quantifying the problem</a:t>
            </a:r>
            <a:r>
              <a:rPr lang="en-US" sz="2000" dirty="0">
                <a:latin typeface="Calibri" panose="020F0502020204030204" pitchFamily="34" charset="0"/>
                <a:cs typeface="Calibri" panose="020F0502020204030204" pitchFamily="34" charset="0"/>
              </a:rPr>
              <a:t>.</a:t>
            </a:r>
          </a:p>
          <a:p>
            <a:r>
              <a:rPr lang="en-US" sz="2000" dirty="0">
                <a:latin typeface="Calibri" panose="020F0502020204030204" pitchFamily="34" charset="0"/>
                <a:cs typeface="Calibri" panose="020F0502020204030204" pitchFamily="34" charset="0"/>
              </a:rPr>
              <a:t>Once a problem is formalized, Julia offers an </a:t>
            </a:r>
            <a:r>
              <a:rPr lang="en-US" sz="2000" b="1" dirty="0">
                <a:latin typeface="Calibri" panose="020F0502020204030204" pitchFamily="34" charset="0"/>
                <a:cs typeface="Calibri" panose="020F0502020204030204" pitchFamily="34" charset="0"/>
              </a:rPr>
              <a:t>easy-to-use interface </a:t>
            </a:r>
            <a:r>
              <a:rPr lang="en-US" sz="2000" dirty="0">
                <a:latin typeface="Calibri" panose="020F0502020204030204" pitchFamily="34" charset="0"/>
                <a:cs typeface="Calibri" panose="020F0502020204030204" pitchFamily="34" charset="0"/>
              </a:rPr>
              <a:t>that allows us to quickly solve large problems.</a:t>
            </a:r>
          </a:p>
          <a:p>
            <a:r>
              <a:rPr lang="en-US" sz="2000" dirty="0">
                <a:latin typeface="Calibri" panose="020F0502020204030204" pitchFamily="34" charset="0"/>
                <a:cs typeface="Calibri" panose="020F0502020204030204" pitchFamily="34" charset="0"/>
              </a:rPr>
              <a:t>MIO has a </a:t>
            </a:r>
            <a:r>
              <a:rPr lang="en-US" sz="2000" b="1" dirty="0">
                <a:latin typeface="Calibri" panose="020F0502020204030204" pitchFamily="34" charset="0"/>
                <a:cs typeface="Calibri" panose="020F0502020204030204" pitchFamily="34" charset="0"/>
              </a:rPr>
              <a:t>flexible framework </a:t>
            </a:r>
            <a:r>
              <a:rPr lang="en-US" sz="2000" dirty="0">
                <a:latin typeface="Calibri" panose="020F0502020204030204" pitchFamily="34" charset="0"/>
                <a:cs typeface="Calibri" panose="020F0502020204030204" pitchFamily="34" charset="0"/>
              </a:rPr>
              <a:t>that allows us to easily experiment with different objectives, constraints, and model parameters.</a:t>
            </a:r>
          </a:p>
        </p:txBody>
      </p:sp>
      <p:pic>
        <p:nvPicPr>
          <p:cNvPr id="4" name="Picture 3">
            <a:extLst>
              <a:ext uri="{FF2B5EF4-FFF2-40B4-BE49-F238E27FC236}">
                <a16:creationId xmlns:a16="http://schemas.microsoft.com/office/drawing/2014/main" id="{391B67AF-2E1C-834F-96F5-1F86702A97F7}"/>
              </a:ext>
            </a:extLst>
          </p:cNvPr>
          <p:cNvPicPr>
            <a:picLocks noChangeAspect="1"/>
          </p:cNvPicPr>
          <p:nvPr/>
        </p:nvPicPr>
        <p:blipFill>
          <a:blip r:embed="rId2"/>
          <a:stretch>
            <a:fillRect/>
          </a:stretch>
        </p:blipFill>
        <p:spPr>
          <a:xfrm>
            <a:off x="1705493" y="2303974"/>
            <a:ext cx="2348748" cy="1509909"/>
          </a:xfrm>
          <a:prstGeom prst="rect">
            <a:avLst/>
          </a:prstGeom>
        </p:spPr>
      </p:pic>
      <p:pic>
        <p:nvPicPr>
          <p:cNvPr id="5" name="Picture 4">
            <a:extLst>
              <a:ext uri="{FF2B5EF4-FFF2-40B4-BE49-F238E27FC236}">
                <a16:creationId xmlns:a16="http://schemas.microsoft.com/office/drawing/2014/main" id="{1ED6CE71-5FF2-FC4E-B96C-A242D7AB8214}"/>
              </a:ext>
            </a:extLst>
          </p:cNvPr>
          <p:cNvPicPr>
            <a:picLocks noChangeAspect="1"/>
          </p:cNvPicPr>
          <p:nvPr/>
        </p:nvPicPr>
        <p:blipFill>
          <a:blip r:embed="rId3"/>
          <a:stretch>
            <a:fillRect/>
          </a:stretch>
        </p:blipFill>
        <p:spPr>
          <a:xfrm>
            <a:off x="1115769" y="4515966"/>
            <a:ext cx="3528197" cy="1129023"/>
          </a:xfrm>
          <a:prstGeom prst="rect">
            <a:avLst/>
          </a:prstGeom>
        </p:spPr>
      </p:pic>
      <p:sp>
        <p:nvSpPr>
          <p:cNvPr id="6" name="Footer Placeholder 5">
            <a:extLst>
              <a:ext uri="{FF2B5EF4-FFF2-40B4-BE49-F238E27FC236}">
                <a16:creationId xmlns:a16="http://schemas.microsoft.com/office/drawing/2014/main" id="{00771931-2646-7C41-9AAD-25693A08270C}"/>
              </a:ext>
            </a:extLst>
          </p:cNvPr>
          <p:cNvSpPr>
            <a:spLocks noGrp="1"/>
          </p:cNvSpPr>
          <p:nvPr>
            <p:ph type="ftr" sz="quarter" idx="11"/>
          </p:nvPr>
        </p:nvSpPr>
        <p:spPr/>
        <p:txBody>
          <a:bodyPr/>
          <a:lstStyle/>
          <a:p>
            <a:r>
              <a:rPr lang="en-US"/>
              <a:t>15.003 Software Tools | Session 3</a:t>
            </a:r>
          </a:p>
        </p:txBody>
      </p:sp>
      <p:sp>
        <p:nvSpPr>
          <p:cNvPr id="7" name="Slide Number Placeholder 6">
            <a:extLst>
              <a:ext uri="{FF2B5EF4-FFF2-40B4-BE49-F238E27FC236}">
                <a16:creationId xmlns:a16="http://schemas.microsoft.com/office/drawing/2014/main" id="{77754915-F217-FC4F-9542-D342FA415C56}"/>
              </a:ext>
            </a:extLst>
          </p:cNvPr>
          <p:cNvSpPr>
            <a:spLocks noGrp="1"/>
          </p:cNvSpPr>
          <p:nvPr>
            <p:ph type="sldNum" sz="quarter" idx="12"/>
          </p:nvPr>
        </p:nvSpPr>
        <p:spPr/>
        <p:txBody>
          <a:bodyPr/>
          <a:lstStyle/>
          <a:p>
            <a:fld id="{0E464A75-5D0E-CF43-AFBF-3F876C4234E5}" type="slidenum">
              <a:rPr lang="en-US" smtClean="0"/>
              <a:t>19</a:t>
            </a:fld>
            <a:endParaRPr lang="en-US"/>
          </a:p>
        </p:txBody>
      </p:sp>
    </p:spTree>
    <p:extLst>
      <p:ext uri="{BB962C8B-B14F-4D97-AF65-F5344CB8AC3E}">
        <p14:creationId xmlns:p14="http://schemas.microsoft.com/office/powerpoint/2010/main" val="12937166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lstStyle/>
          <a:p>
            <a:r>
              <a:rPr lang="en-US" dirty="0"/>
              <a:t>What is Optimization?</a:t>
            </a:r>
          </a:p>
        </p:txBody>
      </p:sp>
      <p:sp>
        <p:nvSpPr>
          <p:cNvPr id="4" name="Content Placeholder 3">
            <a:extLst>
              <a:ext uri="{FF2B5EF4-FFF2-40B4-BE49-F238E27FC236}">
                <a16:creationId xmlns:a16="http://schemas.microsoft.com/office/drawing/2014/main" id="{07AE6E22-3601-504D-843A-CB1D58A173D5}"/>
              </a:ext>
            </a:extLst>
          </p:cNvPr>
          <p:cNvSpPr>
            <a:spLocks noGrp="1"/>
          </p:cNvSpPr>
          <p:nvPr>
            <p:ph sz="half" idx="1"/>
          </p:nvPr>
        </p:nvSpPr>
        <p:spPr/>
        <p:txBody>
          <a:bodyPr>
            <a:normAutofit/>
          </a:bodyPr>
          <a:lstStyle/>
          <a:p>
            <a:pPr marL="0" indent="0">
              <a:buNone/>
            </a:pPr>
            <a:r>
              <a:rPr lang="en-US" dirty="0">
                <a:latin typeface="Calibri" panose="020F0502020204030204" pitchFamily="34" charset="0"/>
                <a:cs typeface="Calibri" panose="020F0502020204030204" pitchFamily="34" charset="0"/>
              </a:rPr>
              <a:t>Optimization is a field of mathematics that involves finding the </a:t>
            </a:r>
            <a:r>
              <a:rPr lang="en-US" b="1" dirty="0">
                <a:latin typeface="Calibri" panose="020F0502020204030204" pitchFamily="34" charset="0"/>
                <a:cs typeface="Calibri" panose="020F0502020204030204" pitchFamily="34" charset="0"/>
              </a:rPr>
              <a:t>minimum</a:t>
            </a:r>
            <a:r>
              <a:rPr lang="en-US" dirty="0">
                <a:latin typeface="Calibri" panose="020F0502020204030204" pitchFamily="34" charset="0"/>
                <a:cs typeface="Calibri" panose="020F0502020204030204" pitchFamily="34" charset="0"/>
              </a:rPr>
              <a:t> or the </a:t>
            </a:r>
            <a:r>
              <a:rPr lang="en-US" b="1" dirty="0">
                <a:latin typeface="Calibri" panose="020F0502020204030204" pitchFamily="34" charset="0"/>
                <a:cs typeface="Calibri" panose="020F0502020204030204" pitchFamily="34" charset="0"/>
              </a:rPr>
              <a:t>maximum</a:t>
            </a:r>
            <a:r>
              <a:rPr lang="en-US" dirty="0">
                <a:latin typeface="Calibri" panose="020F0502020204030204" pitchFamily="34" charset="0"/>
                <a:cs typeface="Calibri" panose="020F0502020204030204" pitchFamily="34" charset="0"/>
              </a:rPr>
              <a:t> of a function under constraints.</a:t>
            </a:r>
          </a:p>
          <a:p>
            <a:r>
              <a:rPr lang="en-US" dirty="0">
                <a:latin typeface="Calibri" panose="020F0502020204030204" pitchFamily="34" charset="0"/>
                <a:cs typeface="Calibri" panose="020F0502020204030204" pitchFamily="34" charset="0"/>
              </a:rPr>
              <a:t>Most </a:t>
            </a:r>
            <a:r>
              <a:rPr lang="en-US" b="1" dirty="0">
                <a:latin typeface="Calibri" panose="020F0502020204030204" pitchFamily="34" charset="0"/>
                <a:cs typeface="Calibri" panose="020F0502020204030204" pitchFamily="34" charset="0"/>
              </a:rPr>
              <a:t>problems</a:t>
            </a:r>
            <a:r>
              <a:rPr lang="en-US" dirty="0">
                <a:latin typeface="Calibri" panose="020F0502020204030204" pitchFamily="34" charset="0"/>
                <a:cs typeface="Calibri" panose="020F0502020204030204" pitchFamily="34" charset="0"/>
              </a:rPr>
              <a:t> in real life where there is </a:t>
            </a:r>
            <a:r>
              <a:rPr lang="en-US" b="1" dirty="0">
                <a:latin typeface="Calibri" panose="020F0502020204030204" pitchFamily="34" charset="0"/>
                <a:cs typeface="Calibri" panose="020F0502020204030204" pitchFamily="34" charset="0"/>
              </a:rPr>
              <a:t>uncertainty</a:t>
            </a:r>
            <a:r>
              <a:rPr lang="en-US" dirty="0">
                <a:latin typeface="Calibri" panose="020F0502020204030204" pitchFamily="34" charset="0"/>
                <a:cs typeface="Calibri" panose="020F0502020204030204" pitchFamily="34" charset="0"/>
              </a:rPr>
              <a:t> can be modeled under an optimization framework.</a:t>
            </a:r>
          </a:p>
          <a:p>
            <a:r>
              <a:rPr lang="en-US" b="1" dirty="0">
                <a:latin typeface="Calibri" panose="020F0502020204030204" pitchFamily="34" charset="0"/>
                <a:cs typeface="Calibri" panose="020F0502020204030204" pitchFamily="34" charset="0"/>
              </a:rPr>
              <a:t>Why</a:t>
            </a:r>
            <a:r>
              <a:rPr lang="en-US" dirty="0">
                <a:latin typeface="Calibri" panose="020F0502020204030204" pitchFamily="34" charset="0"/>
                <a:cs typeface="Calibri" panose="020F0502020204030204" pitchFamily="34" charset="0"/>
              </a:rPr>
              <a:t>? When making decisions, we aim to achieve certain objectives while following some requirements.</a:t>
            </a:r>
          </a:p>
          <a:p>
            <a:r>
              <a:rPr lang="en-US" dirty="0">
                <a:latin typeface="Calibri" panose="020F0502020204030204" pitchFamily="34" charset="0"/>
                <a:cs typeface="Calibri" panose="020F0502020204030204" pitchFamily="34" charset="0"/>
              </a:rPr>
              <a:t>Optimization allows us to </a:t>
            </a:r>
            <a:r>
              <a:rPr lang="en-US" b="1" dirty="0">
                <a:latin typeface="Calibri" panose="020F0502020204030204" pitchFamily="34" charset="0"/>
                <a:cs typeface="Calibri" panose="020F0502020204030204" pitchFamily="34" charset="0"/>
              </a:rPr>
              <a:t>formulate these problems mathematically </a:t>
            </a:r>
            <a:r>
              <a:rPr lang="en-US" dirty="0">
                <a:latin typeface="Calibri" panose="020F0502020204030204" pitchFamily="34" charset="0"/>
                <a:cs typeface="Calibri" panose="020F0502020204030204" pitchFamily="34" charset="0"/>
              </a:rPr>
              <a:t>and take a </a:t>
            </a:r>
            <a:r>
              <a:rPr lang="en-US" b="1" dirty="0">
                <a:latin typeface="Calibri" panose="020F0502020204030204" pitchFamily="34" charset="0"/>
                <a:cs typeface="Calibri" panose="020F0502020204030204" pitchFamily="34" charset="0"/>
              </a:rPr>
              <a:t>data-driven approach </a:t>
            </a:r>
            <a:r>
              <a:rPr lang="en-US" dirty="0">
                <a:latin typeface="Calibri" panose="020F0502020204030204" pitchFamily="34" charset="0"/>
                <a:cs typeface="Calibri" panose="020F0502020204030204" pitchFamily="34" charset="0"/>
              </a:rPr>
              <a:t>to decision-making</a:t>
            </a:r>
            <a:r>
              <a:rPr lang="en-US" b="1" dirty="0">
                <a:latin typeface="Calibri" panose="020F0502020204030204" pitchFamily="34" charset="0"/>
                <a:cs typeface="Calibri" panose="020F0502020204030204" pitchFamily="34" charset="0"/>
              </a:rPr>
              <a:t>.</a:t>
            </a:r>
            <a:endParaRPr lang="en-US" dirty="0">
              <a:latin typeface="Calibri" panose="020F0502020204030204" pitchFamily="34" charset="0"/>
              <a:cs typeface="Calibri" panose="020F0502020204030204" pitchFamily="34" charset="0"/>
            </a:endParaRPr>
          </a:p>
          <a:p>
            <a:endParaRPr lang="en-US" dirty="0"/>
          </a:p>
        </p:txBody>
      </p:sp>
      <p:sp>
        <p:nvSpPr>
          <p:cNvPr id="5" name="Content Placeholder 4">
            <a:extLst>
              <a:ext uri="{FF2B5EF4-FFF2-40B4-BE49-F238E27FC236}">
                <a16:creationId xmlns:a16="http://schemas.microsoft.com/office/drawing/2014/main" id="{9FBA62A5-CBB8-BC48-A616-D8F90B113AD2}"/>
              </a:ext>
            </a:extLst>
          </p:cNvPr>
          <p:cNvSpPr>
            <a:spLocks noGrp="1"/>
          </p:cNvSpPr>
          <p:nvPr>
            <p:ph sz="half" idx="2"/>
          </p:nvPr>
        </p:nvSpPr>
        <p:spPr/>
        <p:txBody>
          <a:bodyPr>
            <a:normAutofit/>
          </a:bodyPr>
          <a:lstStyle/>
          <a:p>
            <a:pPr marL="0" indent="0">
              <a:buNone/>
            </a:pPr>
            <a:r>
              <a:rPr lang="en-US" dirty="0"/>
              <a:t>Examples:</a:t>
            </a:r>
          </a:p>
          <a:p>
            <a:pPr marL="0" indent="0">
              <a:buNone/>
            </a:pPr>
            <a:endParaRPr lang="en-US" dirty="0"/>
          </a:p>
          <a:p>
            <a:pPr marL="0" indent="0">
              <a:buNone/>
            </a:pPr>
            <a:r>
              <a:rPr lang="en-US" dirty="0"/>
              <a:t>“How should we schedule games to:</a:t>
            </a:r>
          </a:p>
          <a:p>
            <a:pPr marL="324000" lvl="1" indent="0">
              <a:buNone/>
            </a:pPr>
            <a:r>
              <a:rPr lang="en-US" dirty="0"/>
              <a:t>… maximize primetime viewership?</a:t>
            </a:r>
          </a:p>
          <a:p>
            <a:pPr marL="324000" lvl="1" indent="0">
              <a:buNone/>
            </a:pPr>
            <a:r>
              <a:rPr lang="en-US" dirty="0"/>
              <a:t>… minimize team travel distances?</a:t>
            </a:r>
          </a:p>
          <a:p>
            <a:pPr marL="324000" lvl="1" indent="0">
              <a:buNone/>
            </a:pPr>
            <a:r>
              <a:rPr lang="en-US" dirty="0"/>
              <a:t>… maximize rivalries at end of season?”</a:t>
            </a:r>
          </a:p>
          <a:p>
            <a:pPr marL="0" indent="0">
              <a:buNone/>
            </a:pPr>
            <a:endParaRPr lang="en-US" dirty="0"/>
          </a:p>
          <a:p>
            <a:pPr marL="0" indent="0">
              <a:buNone/>
            </a:pPr>
            <a:r>
              <a:rPr lang="en-US" dirty="0"/>
              <a:t>“Who should I include on my team roster to maximize team performance?”</a:t>
            </a:r>
          </a:p>
          <a:p>
            <a:pPr marL="0" indent="0">
              <a:buNone/>
            </a:pPr>
            <a:endParaRPr lang="en-US" dirty="0"/>
          </a:p>
          <a:p>
            <a:pPr marL="0" indent="0">
              <a:buNone/>
            </a:pPr>
            <a:endParaRPr lang="en-US" dirty="0"/>
          </a:p>
        </p:txBody>
      </p:sp>
      <p:sp>
        <p:nvSpPr>
          <p:cNvPr id="8" name="Footer Placeholder 7">
            <a:extLst>
              <a:ext uri="{FF2B5EF4-FFF2-40B4-BE49-F238E27FC236}">
                <a16:creationId xmlns:a16="http://schemas.microsoft.com/office/drawing/2014/main" id="{C9F7FB4B-CF24-CE40-9224-D3AEEC2D0CAF}"/>
              </a:ext>
            </a:extLst>
          </p:cNvPr>
          <p:cNvSpPr>
            <a:spLocks noGrp="1"/>
          </p:cNvSpPr>
          <p:nvPr>
            <p:ph type="ftr" sz="quarter" idx="11"/>
          </p:nvPr>
        </p:nvSpPr>
        <p:spPr/>
        <p:txBody>
          <a:bodyPr/>
          <a:lstStyle/>
          <a:p>
            <a:r>
              <a:rPr lang="en-US"/>
              <a:t>15.003 Software Tools | Session 3</a:t>
            </a:r>
          </a:p>
        </p:txBody>
      </p:sp>
      <p:sp>
        <p:nvSpPr>
          <p:cNvPr id="9" name="Slide Number Placeholder 8">
            <a:extLst>
              <a:ext uri="{FF2B5EF4-FFF2-40B4-BE49-F238E27FC236}">
                <a16:creationId xmlns:a16="http://schemas.microsoft.com/office/drawing/2014/main" id="{D577AD0A-4AAA-E649-9C0E-5E9DA96A0E02}"/>
              </a:ext>
            </a:extLst>
          </p:cNvPr>
          <p:cNvSpPr>
            <a:spLocks noGrp="1"/>
          </p:cNvSpPr>
          <p:nvPr>
            <p:ph type="sldNum" sz="quarter" idx="12"/>
          </p:nvPr>
        </p:nvSpPr>
        <p:spPr/>
        <p:txBody>
          <a:bodyPr/>
          <a:lstStyle/>
          <a:p>
            <a:fld id="{0E464A75-5D0E-CF43-AFBF-3F876C4234E5}" type="slidenum">
              <a:rPr lang="en-US" smtClean="0"/>
              <a:t>2</a:t>
            </a:fld>
            <a:endParaRPr lang="en-US"/>
          </a:p>
        </p:txBody>
      </p:sp>
    </p:spTree>
    <p:extLst>
      <p:ext uri="{BB962C8B-B14F-4D97-AF65-F5344CB8AC3E}">
        <p14:creationId xmlns:p14="http://schemas.microsoft.com/office/powerpoint/2010/main" val="19340695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lstStyle/>
          <a:p>
            <a:r>
              <a:rPr lang="en-US" dirty="0"/>
              <a:t>Objectives, decisions, and constraints</a:t>
            </a:r>
          </a:p>
        </p:txBody>
      </p:sp>
      <p:sp>
        <p:nvSpPr>
          <p:cNvPr id="3" name="Content Placeholder 2">
            <a:extLst>
              <a:ext uri="{FF2B5EF4-FFF2-40B4-BE49-F238E27FC236}">
                <a16:creationId xmlns:a16="http://schemas.microsoft.com/office/drawing/2014/main" id="{DDC12955-A373-3243-875C-F6EADA543995}"/>
              </a:ext>
            </a:extLst>
          </p:cNvPr>
          <p:cNvSpPr>
            <a:spLocks noGrp="1"/>
          </p:cNvSpPr>
          <p:nvPr>
            <p:ph idx="1"/>
          </p:nvPr>
        </p:nvSpPr>
        <p:spPr/>
        <p:txBody>
          <a:bodyPr/>
          <a:lstStyle/>
          <a:p>
            <a:pPr marL="0" indent="0">
              <a:buNone/>
            </a:pPr>
            <a:r>
              <a:rPr lang="en-US" dirty="0"/>
              <a:t>Let’s break down one of the previous statements: </a:t>
            </a:r>
          </a:p>
          <a:p>
            <a:pPr marL="0" indent="0" algn="ctr">
              <a:buNone/>
            </a:pPr>
            <a:r>
              <a:rPr lang="en-US" sz="1600" b="1" dirty="0"/>
              <a:t>“</a:t>
            </a:r>
            <a:r>
              <a:rPr lang="en-US" b="1" dirty="0">
                <a:latin typeface="Calibri" panose="020F0502020204030204" pitchFamily="34" charset="0"/>
                <a:cs typeface="Calibri" panose="020F0502020204030204" pitchFamily="34" charset="0"/>
              </a:rPr>
              <a:t>Who should I include on my team roster to maximize team performance?</a:t>
            </a:r>
            <a:r>
              <a:rPr lang="en-US" sz="1600" b="1" dirty="0"/>
              <a:t>”</a:t>
            </a:r>
          </a:p>
          <a:p>
            <a:pPr marL="0" indent="0">
              <a:buNone/>
            </a:pPr>
            <a:endParaRPr lang="en-US" sz="1600" dirty="0"/>
          </a:p>
        </p:txBody>
      </p:sp>
      <p:grpSp>
        <p:nvGrpSpPr>
          <p:cNvPr id="17" name="Group 16">
            <a:extLst>
              <a:ext uri="{FF2B5EF4-FFF2-40B4-BE49-F238E27FC236}">
                <a16:creationId xmlns:a16="http://schemas.microsoft.com/office/drawing/2014/main" id="{688780AC-3D44-E841-910B-C2CE76B87DBD}"/>
              </a:ext>
            </a:extLst>
          </p:cNvPr>
          <p:cNvGrpSpPr/>
          <p:nvPr/>
        </p:nvGrpSpPr>
        <p:grpSpPr>
          <a:xfrm>
            <a:off x="735496" y="3081130"/>
            <a:ext cx="10875312" cy="3298415"/>
            <a:chOff x="1460543" y="4701695"/>
            <a:chExt cx="21020650" cy="6758695"/>
          </a:xfrm>
        </p:grpSpPr>
        <p:sp>
          <p:nvSpPr>
            <p:cNvPr id="18" name="Rectangle 17">
              <a:extLst>
                <a:ext uri="{FF2B5EF4-FFF2-40B4-BE49-F238E27FC236}">
                  <a16:creationId xmlns:a16="http://schemas.microsoft.com/office/drawing/2014/main" id="{08CE4512-4765-A242-A0CA-14888F5BC00C}"/>
                </a:ext>
              </a:extLst>
            </p:cNvPr>
            <p:cNvSpPr/>
            <p:nvPr/>
          </p:nvSpPr>
          <p:spPr>
            <a:xfrm>
              <a:off x="13371443" y="4706516"/>
              <a:ext cx="9109750"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2000" dirty="0">
                  <a:solidFill>
                    <a:schemeClr val="tx1"/>
                  </a:solidFill>
                </a:rPr>
                <a:t>For each candidate player, decide whether or not to include them on the team.</a:t>
              </a:r>
            </a:p>
          </p:txBody>
        </p:sp>
        <p:sp>
          <p:nvSpPr>
            <p:cNvPr id="19" name="Rectangle 18">
              <a:extLst>
                <a:ext uri="{FF2B5EF4-FFF2-40B4-BE49-F238E27FC236}">
                  <a16:creationId xmlns:a16="http://schemas.microsoft.com/office/drawing/2014/main" id="{7932AA20-70D5-7144-BAEC-37E0A77461F5}"/>
                </a:ext>
              </a:extLst>
            </p:cNvPr>
            <p:cNvSpPr/>
            <p:nvPr/>
          </p:nvSpPr>
          <p:spPr>
            <a:xfrm>
              <a:off x="13371441" y="7016052"/>
              <a:ext cx="9109750" cy="215029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2000" dirty="0">
                  <a:solidFill>
                    <a:schemeClr val="tx1"/>
                  </a:solidFill>
                </a:rPr>
                <a:t>Maximize team performance.</a:t>
              </a:r>
            </a:p>
          </p:txBody>
        </p:sp>
        <p:sp>
          <p:nvSpPr>
            <p:cNvPr id="20" name="Rectangle 19">
              <a:extLst>
                <a:ext uri="{FF2B5EF4-FFF2-40B4-BE49-F238E27FC236}">
                  <a16:creationId xmlns:a16="http://schemas.microsoft.com/office/drawing/2014/main" id="{D8A8BD82-0447-7A4F-AC40-B80BA261A675}"/>
                </a:ext>
              </a:extLst>
            </p:cNvPr>
            <p:cNvSpPr/>
            <p:nvPr/>
          </p:nvSpPr>
          <p:spPr>
            <a:xfrm>
              <a:off x="13371443" y="9305021"/>
              <a:ext cx="9109750" cy="2155367"/>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2000" dirty="0">
                  <a:solidFill>
                    <a:schemeClr val="tx1"/>
                  </a:solidFill>
                </a:rPr>
                <a:t>Team must obey size restriction and have a sufficient mix of positions.</a:t>
              </a:r>
            </a:p>
          </p:txBody>
        </p:sp>
        <p:sp>
          <p:nvSpPr>
            <p:cNvPr id="21" name="Pentagon 20">
              <a:extLst>
                <a:ext uri="{FF2B5EF4-FFF2-40B4-BE49-F238E27FC236}">
                  <a16:creationId xmlns:a16="http://schemas.microsoft.com/office/drawing/2014/main" id="{B266C9F8-5476-3C41-AB54-19D8302FCD1A}"/>
                </a:ext>
              </a:extLst>
            </p:cNvPr>
            <p:cNvSpPr/>
            <p:nvPr/>
          </p:nvSpPr>
          <p:spPr>
            <a:xfrm>
              <a:off x="4111680" y="470262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sz="2000" dirty="0"/>
                <a:t>What are the decisions that we are trying to make?</a:t>
              </a:r>
            </a:p>
          </p:txBody>
        </p:sp>
        <p:sp>
          <p:nvSpPr>
            <p:cNvPr id="22" name="Pentagon 21">
              <a:extLst>
                <a:ext uri="{FF2B5EF4-FFF2-40B4-BE49-F238E27FC236}">
                  <a16:creationId xmlns:a16="http://schemas.microsoft.com/office/drawing/2014/main" id="{A075E5B0-7FFF-254C-9A72-D989D7FF1762}"/>
                </a:ext>
              </a:extLst>
            </p:cNvPr>
            <p:cNvSpPr/>
            <p:nvPr/>
          </p:nvSpPr>
          <p:spPr>
            <a:xfrm>
              <a:off x="1460543" y="4701695"/>
              <a:ext cx="4104211"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prstClr val="white"/>
                  </a:solidFill>
                </a:rPr>
                <a:t>Decision Variables</a:t>
              </a:r>
            </a:p>
          </p:txBody>
        </p:sp>
        <p:sp>
          <p:nvSpPr>
            <p:cNvPr id="23" name="Pentagon 22">
              <a:extLst>
                <a:ext uri="{FF2B5EF4-FFF2-40B4-BE49-F238E27FC236}">
                  <a16:creationId xmlns:a16="http://schemas.microsoft.com/office/drawing/2014/main" id="{C8BB88BD-EFDA-0E4C-833F-F1FCF2AC23BA}"/>
                </a:ext>
              </a:extLst>
            </p:cNvPr>
            <p:cNvSpPr/>
            <p:nvPr/>
          </p:nvSpPr>
          <p:spPr>
            <a:xfrm>
              <a:off x="4111680" y="930501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2000" dirty="0"/>
                <a:t>What are the logical constraints that must be obeyed in any proposed solution?</a:t>
              </a:r>
            </a:p>
          </p:txBody>
        </p:sp>
        <p:sp>
          <p:nvSpPr>
            <p:cNvPr id="24" name="Pentagon 23">
              <a:extLst>
                <a:ext uri="{FF2B5EF4-FFF2-40B4-BE49-F238E27FC236}">
                  <a16:creationId xmlns:a16="http://schemas.microsoft.com/office/drawing/2014/main" id="{B1C1C735-5FD3-9D49-B444-D9E270F02BA1}"/>
                </a:ext>
              </a:extLst>
            </p:cNvPr>
            <p:cNvSpPr/>
            <p:nvPr/>
          </p:nvSpPr>
          <p:spPr>
            <a:xfrm>
              <a:off x="4111680" y="7010970"/>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2000" dirty="0"/>
                <a:t>What objective do we want to maximize (or minimize), as a function of our decision variables?</a:t>
              </a:r>
            </a:p>
          </p:txBody>
        </p:sp>
        <p:sp>
          <p:nvSpPr>
            <p:cNvPr id="25" name="Pentagon 24">
              <a:extLst>
                <a:ext uri="{FF2B5EF4-FFF2-40B4-BE49-F238E27FC236}">
                  <a16:creationId xmlns:a16="http://schemas.microsoft.com/office/drawing/2014/main" id="{6CED6059-29A5-C347-9242-22FDC8CA1A2A}"/>
                </a:ext>
              </a:extLst>
            </p:cNvPr>
            <p:cNvSpPr/>
            <p:nvPr/>
          </p:nvSpPr>
          <p:spPr>
            <a:xfrm>
              <a:off x="1460543" y="7010351"/>
              <a:ext cx="4104211"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prstClr val="white"/>
                  </a:solidFill>
                </a:rPr>
                <a:t>Problem Objective</a:t>
              </a:r>
            </a:p>
          </p:txBody>
        </p:sp>
        <p:sp>
          <p:nvSpPr>
            <p:cNvPr id="26" name="Pentagon 25">
              <a:extLst>
                <a:ext uri="{FF2B5EF4-FFF2-40B4-BE49-F238E27FC236}">
                  <a16:creationId xmlns:a16="http://schemas.microsoft.com/office/drawing/2014/main" id="{D7D91D21-91FA-744C-B1AE-C609BFF6A9CB}"/>
                </a:ext>
              </a:extLst>
            </p:cNvPr>
            <p:cNvSpPr/>
            <p:nvPr/>
          </p:nvSpPr>
          <p:spPr>
            <a:xfrm>
              <a:off x="1460543" y="9309399"/>
              <a:ext cx="4104211"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prstClr val="white"/>
                  </a:solidFill>
                </a:rPr>
                <a:t>Constraints</a:t>
              </a:r>
            </a:p>
          </p:txBody>
        </p:sp>
      </p:grpSp>
      <p:sp>
        <p:nvSpPr>
          <p:cNvPr id="29" name="Footer Placeholder 28">
            <a:extLst>
              <a:ext uri="{FF2B5EF4-FFF2-40B4-BE49-F238E27FC236}">
                <a16:creationId xmlns:a16="http://schemas.microsoft.com/office/drawing/2014/main" id="{57827E53-86A6-5944-B3C5-EEB134F4AAC7}"/>
              </a:ext>
            </a:extLst>
          </p:cNvPr>
          <p:cNvSpPr>
            <a:spLocks noGrp="1"/>
          </p:cNvSpPr>
          <p:nvPr>
            <p:ph type="ftr" sz="quarter" idx="11"/>
          </p:nvPr>
        </p:nvSpPr>
        <p:spPr/>
        <p:txBody>
          <a:bodyPr/>
          <a:lstStyle/>
          <a:p>
            <a:r>
              <a:rPr lang="en-US"/>
              <a:t>15.003 Software Tools | Session 3</a:t>
            </a:r>
          </a:p>
        </p:txBody>
      </p:sp>
      <p:sp>
        <p:nvSpPr>
          <p:cNvPr id="30" name="Slide Number Placeholder 29">
            <a:extLst>
              <a:ext uri="{FF2B5EF4-FFF2-40B4-BE49-F238E27FC236}">
                <a16:creationId xmlns:a16="http://schemas.microsoft.com/office/drawing/2014/main" id="{6D7453F2-AE27-6548-8D9D-91AC20672142}"/>
              </a:ext>
            </a:extLst>
          </p:cNvPr>
          <p:cNvSpPr>
            <a:spLocks noGrp="1"/>
          </p:cNvSpPr>
          <p:nvPr>
            <p:ph type="sldNum" sz="quarter" idx="12"/>
          </p:nvPr>
        </p:nvSpPr>
        <p:spPr/>
        <p:txBody>
          <a:bodyPr/>
          <a:lstStyle/>
          <a:p>
            <a:fld id="{0E464A75-5D0E-CF43-AFBF-3F876C4234E5}" type="slidenum">
              <a:rPr lang="en-US" smtClean="0"/>
              <a:t>3</a:t>
            </a:fld>
            <a:endParaRPr lang="en-US"/>
          </a:p>
        </p:txBody>
      </p:sp>
    </p:spTree>
    <p:extLst>
      <p:ext uri="{BB962C8B-B14F-4D97-AF65-F5344CB8AC3E}">
        <p14:creationId xmlns:p14="http://schemas.microsoft.com/office/powerpoint/2010/main" val="633267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lstStyle/>
          <a:p>
            <a:r>
              <a:rPr lang="en-US" dirty="0"/>
              <a:t>Objectives, decisions, and constraints</a:t>
            </a:r>
          </a:p>
        </p:txBody>
      </p:sp>
      <p:sp>
        <p:nvSpPr>
          <p:cNvPr id="3" name="Content Placeholder 2">
            <a:extLst>
              <a:ext uri="{FF2B5EF4-FFF2-40B4-BE49-F238E27FC236}">
                <a16:creationId xmlns:a16="http://schemas.microsoft.com/office/drawing/2014/main" id="{DDC12955-A373-3243-875C-F6EADA543995}"/>
              </a:ext>
            </a:extLst>
          </p:cNvPr>
          <p:cNvSpPr>
            <a:spLocks noGrp="1"/>
          </p:cNvSpPr>
          <p:nvPr>
            <p:ph idx="1"/>
          </p:nvPr>
        </p:nvSpPr>
        <p:spPr/>
        <p:txBody>
          <a:bodyPr/>
          <a:lstStyle/>
          <a:p>
            <a:pPr marL="0" indent="0">
              <a:buNone/>
            </a:pPr>
            <a:r>
              <a:rPr lang="en-US" b="1" dirty="0"/>
              <a:t>Mixed-integer optimization (MIO) </a:t>
            </a:r>
            <a:r>
              <a:rPr lang="en-US" dirty="0"/>
              <a:t>is a specific type of optimization that requires certain mathematical structure:</a:t>
            </a:r>
            <a:endParaRPr lang="en-US" sz="1600" b="1" dirty="0"/>
          </a:p>
        </p:txBody>
      </p:sp>
      <p:grpSp>
        <p:nvGrpSpPr>
          <p:cNvPr id="17" name="Group 16">
            <a:extLst>
              <a:ext uri="{FF2B5EF4-FFF2-40B4-BE49-F238E27FC236}">
                <a16:creationId xmlns:a16="http://schemas.microsoft.com/office/drawing/2014/main" id="{688780AC-3D44-E841-910B-C2CE76B87DBD}"/>
              </a:ext>
            </a:extLst>
          </p:cNvPr>
          <p:cNvGrpSpPr/>
          <p:nvPr/>
        </p:nvGrpSpPr>
        <p:grpSpPr>
          <a:xfrm>
            <a:off x="735496" y="3081130"/>
            <a:ext cx="10875312" cy="3298415"/>
            <a:chOff x="1460543" y="4701695"/>
            <a:chExt cx="21020650" cy="6758695"/>
          </a:xfrm>
        </p:grpSpPr>
        <p:sp>
          <p:nvSpPr>
            <p:cNvPr id="18" name="Rectangle 17">
              <a:extLst>
                <a:ext uri="{FF2B5EF4-FFF2-40B4-BE49-F238E27FC236}">
                  <a16:creationId xmlns:a16="http://schemas.microsoft.com/office/drawing/2014/main" id="{08CE4512-4765-A242-A0CA-14888F5BC00C}"/>
                </a:ext>
              </a:extLst>
            </p:cNvPr>
            <p:cNvSpPr/>
            <p:nvPr/>
          </p:nvSpPr>
          <p:spPr>
            <a:xfrm>
              <a:off x="13371443" y="4706516"/>
              <a:ext cx="9109750" cy="215148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2000" dirty="0">
                  <a:solidFill>
                    <a:schemeClr val="tx1"/>
                  </a:solidFill>
                </a:rPr>
                <a:t>Variables can be </a:t>
              </a:r>
              <a:r>
                <a:rPr lang="en-US" sz="2000" b="1" dirty="0">
                  <a:solidFill>
                    <a:schemeClr val="tx1"/>
                  </a:solidFill>
                </a:rPr>
                <a:t>binary</a:t>
              </a:r>
              <a:r>
                <a:rPr lang="en-US" sz="2000" dirty="0">
                  <a:solidFill>
                    <a:schemeClr val="tx1"/>
                  </a:solidFill>
                </a:rPr>
                <a:t> (0,1), </a:t>
              </a:r>
              <a:r>
                <a:rPr lang="en-US" sz="2000" b="1" dirty="0">
                  <a:solidFill>
                    <a:schemeClr val="tx1"/>
                  </a:solidFill>
                </a:rPr>
                <a:t>integer</a:t>
              </a:r>
              <a:r>
                <a:rPr lang="en-US" sz="2000" dirty="0">
                  <a:solidFill>
                    <a:schemeClr val="tx1"/>
                  </a:solidFill>
                </a:rPr>
                <a:t> (0,1,2,3,…), or </a:t>
              </a:r>
              <a:r>
                <a:rPr lang="en-US" sz="2000" b="1" dirty="0">
                  <a:solidFill>
                    <a:schemeClr val="tx1"/>
                  </a:solidFill>
                </a:rPr>
                <a:t>continuous</a:t>
              </a:r>
              <a:r>
                <a:rPr lang="en-US" sz="2000" dirty="0">
                  <a:solidFill>
                    <a:schemeClr val="tx1"/>
                  </a:solidFill>
                </a:rPr>
                <a:t> (decimals).</a:t>
              </a:r>
            </a:p>
          </p:txBody>
        </p:sp>
        <mc:AlternateContent xmlns:mc="http://schemas.openxmlformats.org/markup-compatibility/2006">
          <mc:Choice xmlns:a14="http://schemas.microsoft.com/office/drawing/2010/main" Requires="a14">
            <p:sp>
              <p:nvSpPr>
                <p:cNvPr id="19" name="Rectangle 18">
                  <a:extLst>
                    <a:ext uri="{FF2B5EF4-FFF2-40B4-BE49-F238E27FC236}">
                      <a16:creationId xmlns:a16="http://schemas.microsoft.com/office/drawing/2014/main" id="{7932AA20-70D5-7144-BAEC-37E0A77461F5}"/>
                    </a:ext>
                  </a:extLst>
                </p:cNvPr>
                <p:cNvSpPr/>
                <p:nvPr/>
              </p:nvSpPr>
              <p:spPr>
                <a:xfrm>
                  <a:off x="13371441" y="7016052"/>
                  <a:ext cx="9109750" cy="2150292"/>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2000" dirty="0">
                      <a:solidFill>
                        <a:schemeClr val="tx1"/>
                      </a:solidFill>
                    </a:rPr>
                    <a:t>The objective must be a </a:t>
                  </a:r>
                  <a:r>
                    <a:rPr lang="en-US" sz="2000" b="1" dirty="0">
                      <a:solidFill>
                        <a:schemeClr val="tx1"/>
                      </a:solidFill>
                    </a:rPr>
                    <a:t>linear function </a:t>
                  </a:r>
                  <a:r>
                    <a:rPr lang="en-US" sz="2000" dirty="0">
                      <a:solidFill>
                        <a:schemeClr val="tx1"/>
                      </a:solidFill>
                    </a:rPr>
                    <a:t>of the variables.</a:t>
                  </a:r>
                </a:p>
                <a:p>
                  <a:r>
                    <a:rPr lang="en-US" sz="2000" dirty="0">
                      <a:solidFill>
                        <a:schemeClr val="tx1"/>
                      </a:solidFill>
                    </a:rPr>
                    <a:t>e.g.  </a:t>
                  </a:r>
                  <a14:m>
                    <m:oMath xmlns:m="http://schemas.openxmlformats.org/officeDocument/2006/math">
                      <m:r>
                        <m:rPr>
                          <m:sty m:val="p"/>
                        </m:rPr>
                        <a:rPr lang="en-US" sz="2000" i="1" dirty="0">
                          <a:solidFill>
                            <a:schemeClr val="tx1"/>
                          </a:solidFill>
                          <a:latin typeface="Cambria Math" panose="02040503050406030204" pitchFamily="18" charset="0"/>
                        </a:rPr>
                        <m:t>max</m:t>
                      </m:r>
                      <m:r>
                        <a:rPr lang="en-US" sz="2000" i="1" dirty="0">
                          <a:solidFill>
                            <a:schemeClr val="tx1"/>
                          </a:solidFill>
                          <a:latin typeface="Cambria Math" panose="02040503050406030204" pitchFamily="18" charset="0"/>
                        </a:rPr>
                        <m:t>⁡</m:t>
                      </m:r>
                      <m:r>
                        <a:rPr lang="en-US" sz="2000" i="1" dirty="0" err="1">
                          <a:solidFill>
                            <a:schemeClr val="tx1"/>
                          </a:solidFill>
                          <a:latin typeface="Cambria Math" panose="02040503050406030204" pitchFamily="18" charset="0"/>
                        </a:rPr>
                        <m:t>𝑥</m:t>
                      </m:r>
                      <m:r>
                        <a:rPr lang="en-US" sz="2000" i="1" dirty="0" err="1">
                          <a:solidFill>
                            <a:schemeClr val="tx1"/>
                          </a:solidFill>
                          <a:latin typeface="Cambria Math" panose="02040503050406030204" pitchFamily="18" charset="0"/>
                        </a:rPr>
                        <m:t>+</m:t>
                      </m:r>
                      <m:r>
                        <a:rPr lang="en-US" sz="2000" i="1" dirty="0" err="1">
                          <a:solidFill>
                            <a:schemeClr val="tx1"/>
                          </a:solidFill>
                          <a:latin typeface="Cambria Math" panose="02040503050406030204" pitchFamily="18" charset="0"/>
                        </a:rPr>
                        <m:t>𝑦</m:t>
                      </m:r>
                      <m:r>
                        <a:rPr lang="en-US" sz="2000" i="1" dirty="0">
                          <a:solidFill>
                            <a:schemeClr val="tx1"/>
                          </a:solidFill>
                          <a:latin typeface="Cambria Math" panose="02040503050406030204" pitchFamily="18" charset="0"/>
                        </a:rPr>
                        <m:t> </m:t>
                      </m:r>
                    </m:oMath>
                  </a14:m>
                  <a:r>
                    <a:rPr lang="en-US" sz="2000" dirty="0">
                      <a:solidFill>
                        <a:schemeClr val="tx1"/>
                      </a:solidFill>
                    </a:rPr>
                    <a:t> vs.  </a:t>
                  </a:r>
                  <a14:m>
                    <m:oMath xmlns:m="http://schemas.openxmlformats.org/officeDocument/2006/math">
                      <m:func>
                        <m:funcPr>
                          <m:ctrlPr>
                            <a:rPr lang="en-US" sz="2000" i="1" dirty="0">
                              <a:solidFill>
                                <a:schemeClr val="tx1"/>
                              </a:solidFill>
                              <a:latin typeface="Cambria Math" panose="02040503050406030204" pitchFamily="18" charset="0"/>
                            </a:rPr>
                          </m:ctrlPr>
                        </m:funcPr>
                        <m:fName>
                          <m:r>
                            <m:rPr>
                              <m:sty m:val="p"/>
                            </m:rPr>
                            <a:rPr lang="en-US" sz="2000" dirty="0">
                              <a:solidFill>
                                <a:schemeClr val="tx1"/>
                              </a:solidFill>
                              <a:latin typeface="Cambria Math" panose="02040503050406030204" pitchFamily="18" charset="0"/>
                            </a:rPr>
                            <m:t>max</m:t>
                          </m:r>
                        </m:fName>
                        <m:e>
                          <m:r>
                            <a:rPr lang="en-US" sz="2000" i="1" dirty="0">
                              <a:solidFill>
                                <a:schemeClr val="tx1"/>
                              </a:solidFill>
                              <a:latin typeface="Cambria Math" panose="02040503050406030204" pitchFamily="18" charset="0"/>
                            </a:rPr>
                            <m:t>𝑥</m:t>
                          </m:r>
                        </m:e>
                      </m:func>
                      <m:r>
                        <a:rPr lang="en-US" sz="2000" i="1" dirty="0">
                          <a:solidFill>
                            <a:schemeClr val="tx1"/>
                          </a:solidFill>
                          <a:latin typeface="Cambria Math" panose="02040503050406030204" pitchFamily="18" charset="0"/>
                        </a:rPr>
                        <m:t>∗</m:t>
                      </m:r>
                      <m:r>
                        <a:rPr lang="en-US" sz="2000" i="1" dirty="0">
                          <a:solidFill>
                            <a:schemeClr val="tx1"/>
                          </a:solidFill>
                          <a:latin typeface="Cambria Math" panose="02040503050406030204" pitchFamily="18" charset="0"/>
                        </a:rPr>
                        <m:t>𝑦</m:t>
                      </m:r>
                    </m:oMath>
                  </a14:m>
                  <a:r>
                    <a:rPr lang="en-US" sz="2000" dirty="0">
                      <a:solidFill>
                        <a:schemeClr val="tx1"/>
                      </a:solidFill>
                    </a:rPr>
                    <a:t> </a:t>
                  </a:r>
                </a:p>
              </p:txBody>
            </p:sp>
          </mc:Choice>
          <mc:Fallback>
            <p:sp>
              <p:nvSpPr>
                <p:cNvPr id="19" name="Rectangle 18">
                  <a:extLst>
                    <a:ext uri="{FF2B5EF4-FFF2-40B4-BE49-F238E27FC236}">
                      <a16:creationId xmlns:a16="http://schemas.microsoft.com/office/drawing/2014/main" id="{7932AA20-70D5-7144-BAEC-37E0A77461F5}"/>
                    </a:ext>
                  </a:extLst>
                </p:cNvPr>
                <p:cNvSpPr>
                  <a:spLocks noRot="1" noChangeAspect="1" noMove="1" noResize="1" noEditPoints="1" noAdjustHandles="1" noChangeArrowheads="1" noChangeShapeType="1" noTextEdit="1"/>
                </p:cNvSpPr>
                <p:nvPr/>
              </p:nvSpPr>
              <p:spPr>
                <a:xfrm>
                  <a:off x="13371441" y="7016052"/>
                  <a:ext cx="9109750" cy="2150292"/>
                </a:xfrm>
                <a:prstGeom prst="rect">
                  <a:avLst/>
                </a:prstGeom>
                <a:blipFill>
                  <a:blip r:embed="rId2"/>
                  <a:stretch>
                    <a:fillRect b="-5814"/>
                  </a:stretch>
                </a:blipFill>
                <a:ln/>
              </p:spPr>
              <p:txBody>
                <a:bodyPr/>
                <a:lstStyle/>
                <a:p>
                  <a:r>
                    <a:rPr lang="en-US">
                      <a:noFill/>
                    </a:rPr>
                    <a:t> </a:t>
                  </a:r>
                </a:p>
              </p:txBody>
            </p:sp>
          </mc:Fallback>
        </mc:AlternateContent>
        <p:sp>
          <p:nvSpPr>
            <p:cNvPr id="20" name="Rectangle 19">
              <a:extLst>
                <a:ext uri="{FF2B5EF4-FFF2-40B4-BE49-F238E27FC236}">
                  <a16:creationId xmlns:a16="http://schemas.microsoft.com/office/drawing/2014/main" id="{D8A8BD82-0447-7A4F-AC40-B80BA261A675}"/>
                </a:ext>
              </a:extLst>
            </p:cNvPr>
            <p:cNvSpPr/>
            <p:nvPr/>
          </p:nvSpPr>
          <p:spPr>
            <a:xfrm>
              <a:off x="13371443" y="9305021"/>
              <a:ext cx="9109750" cy="2155367"/>
            </a:xfrm>
            <a:prstGeom prst="rect">
              <a:avLst/>
            </a:prstGeom>
            <a:solidFill>
              <a:srgbClr val="C4E2E1">
                <a:alpha val="50196"/>
              </a:srgbClr>
            </a:solidFill>
            <a:ln/>
          </p:spPr>
          <p:style>
            <a:lnRef idx="2">
              <a:schemeClr val="accent2">
                <a:shade val="50000"/>
              </a:schemeClr>
            </a:lnRef>
            <a:fillRef idx="1">
              <a:schemeClr val="accent2"/>
            </a:fillRef>
            <a:effectRef idx="0">
              <a:schemeClr val="accent2"/>
            </a:effectRef>
            <a:fontRef idx="minor">
              <a:schemeClr val="lt1"/>
            </a:fontRef>
          </p:style>
          <p:txBody>
            <a:bodyPr lIns="1280160" rtlCol="0" anchor="ctr"/>
            <a:lstStyle/>
            <a:p>
              <a:r>
                <a:rPr lang="en-US" sz="2000" dirty="0">
                  <a:solidFill>
                    <a:schemeClr val="tx1"/>
                  </a:solidFill>
                </a:rPr>
                <a:t>Constraints must be </a:t>
              </a:r>
              <a:r>
                <a:rPr lang="en-US" sz="2000" b="1" dirty="0">
                  <a:solidFill>
                    <a:schemeClr val="tx1"/>
                  </a:solidFill>
                </a:rPr>
                <a:t>linear functions </a:t>
              </a:r>
              <a:r>
                <a:rPr lang="en-US" sz="2000" dirty="0">
                  <a:solidFill>
                    <a:schemeClr val="tx1"/>
                  </a:solidFill>
                </a:rPr>
                <a:t>of the variables.</a:t>
              </a:r>
            </a:p>
          </p:txBody>
        </p:sp>
        <p:sp>
          <p:nvSpPr>
            <p:cNvPr id="21" name="Pentagon 20">
              <a:extLst>
                <a:ext uri="{FF2B5EF4-FFF2-40B4-BE49-F238E27FC236}">
                  <a16:creationId xmlns:a16="http://schemas.microsoft.com/office/drawing/2014/main" id="{B266C9F8-5476-3C41-AB54-19D8302FCD1A}"/>
                </a:ext>
              </a:extLst>
            </p:cNvPr>
            <p:cNvSpPr/>
            <p:nvPr/>
          </p:nvSpPr>
          <p:spPr>
            <a:xfrm>
              <a:off x="4111680" y="470262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097280" rtlCol="0" anchor="ctr"/>
            <a:lstStyle/>
            <a:p>
              <a:r>
                <a:rPr lang="en-US" sz="2000" dirty="0"/>
                <a:t>What are the decisions that we are trying to make?</a:t>
              </a:r>
            </a:p>
          </p:txBody>
        </p:sp>
        <p:sp>
          <p:nvSpPr>
            <p:cNvPr id="22" name="Pentagon 21">
              <a:extLst>
                <a:ext uri="{FF2B5EF4-FFF2-40B4-BE49-F238E27FC236}">
                  <a16:creationId xmlns:a16="http://schemas.microsoft.com/office/drawing/2014/main" id="{A075E5B0-7FFF-254C-9A72-D989D7FF1762}"/>
                </a:ext>
              </a:extLst>
            </p:cNvPr>
            <p:cNvSpPr/>
            <p:nvPr/>
          </p:nvSpPr>
          <p:spPr>
            <a:xfrm>
              <a:off x="1460543" y="4701695"/>
              <a:ext cx="4104211" cy="2161677"/>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prstClr val="white"/>
                  </a:solidFill>
                </a:rPr>
                <a:t>Decision Variables</a:t>
              </a:r>
            </a:p>
          </p:txBody>
        </p:sp>
        <p:sp>
          <p:nvSpPr>
            <p:cNvPr id="23" name="Pentagon 22">
              <a:extLst>
                <a:ext uri="{FF2B5EF4-FFF2-40B4-BE49-F238E27FC236}">
                  <a16:creationId xmlns:a16="http://schemas.microsoft.com/office/drawing/2014/main" id="{C8BB88BD-EFDA-0E4C-833F-F1FCF2AC23BA}"/>
                </a:ext>
              </a:extLst>
            </p:cNvPr>
            <p:cNvSpPr/>
            <p:nvPr/>
          </p:nvSpPr>
          <p:spPr>
            <a:xfrm>
              <a:off x="4111680" y="9305019"/>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2000" dirty="0"/>
                <a:t>What are the logical constraints that must be obeyed in any proposed solution?</a:t>
              </a:r>
            </a:p>
          </p:txBody>
        </p:sp>
        <p:sp>
          <p:nvSpPr>
            <p:cNvPr id="24" name="Pentagon 23">
              <a:extLst>
                <a:ext uri="{FF2B5EF4-FFF2-40B4-BE49-F238E27FC236}">
                  <a16:creationId xmlns:a16="http://schemas.microsoft.com/office/drawing/2014/main" id="{B1C1C735-5FD3-9D49-B444-D9E270F02BA1}"/>
                </a:ext>
              </a:extLst>
            </p:cNvPr>
            <p:cNvSpPr/>
            <p:nvPr/>
          </p:nvSpPr>
          <p:spPr>
            <a:xfrm>
              <a:off x="4111680" y="7010970"/>
              <a:ext cx="11146942" cy="2155371"/>
            </a:xfrm>
            <a:prstGeom prst="homePlate">
              <a:avLst>
                <a:gd name="adj" fmla="val 27668"/>
              </a:avLst>
            </a:prstGeom>
            <a:solidFill>
              <a:srgbClr val="50878B"/>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97280" tIns="91440" rIns="182880" bIns="91440" numCol="1" spcCol="0" rtlCol="0" fromWordArt="0" anchor="ctr" anchorCtr="0" forceAA="0" compatLnSpc="1">
              <a:prstTxWarp prst="textNoShape">
                <a:avLst/>
              </a:prstTxWarp>
              <a:noAutofit/>
            </a:bodyPr>
            <a:lstStyle/>
            <a:p>
              <a:r>
                <a:rPr lang="en-US" sz="2000" dirty="0"/>
                <a:t>What objective do we want to maximize (or minimize), as a function of our decision variables?</a:t>
              </a:r>
            </a:p>
          </p:txBody>
        </p:sp>
        <p:sp>
          <p:nvSpPr>
            <p:cNvPr id="25" name="Pentagon 24">
              <a:extLst>
                <a:ext uri="{FF2B5EF4-FFF2-40B4-BE49-F238E27FC236}">
                  <a16:creationId xmlns:a16="http://schemas.microsoft.com/office/drawing/2014/main" id="{6CED6059-29A5-C347-9242-22FDC8CA1A2A}"/>
                </a:ext>
              </a:extLst>
            </p:cNvPr>
            <p:cNvSpPr/>
            <p:nvPr/>
          </p:nvSpPr>
          <p:spPr>
            <a:xfrm>
              <a:off x="1460543" y="7010351"/>
              <a:ext cx="4104211" cy="2159523"/>
            </a:xfrm>
            <a:prstGeom prst="homePlate">
              <a:avLst>
                <a:gd name="adj" fmla="val 28138"/>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prstClr val="white"/>
                  </a:solidFill>
                </a:rPr>
                <a:t>Problem Objective</a:t>
              </a:r>
            </a:p>
          </p:txBody>
        </p:sp>
        <p:sp>
          <p:nvSpPr>
            <p:cNvPr id="26" name="Pentagon 25">
              <a:extLst>
                <a:ext uri="{FF2B5EF4-FFF2-40B4-BE49-F238E27FC236}">
                  <a16:creationId xmlns:a16="http://schemas.microsoft.com/office/drawing/2014/main" id="{D7D91D21-91FA-744C-B1AE-C609BFF6A9CB}"/>
                </a:ext>
              </a:extLst>
            </p:cNvPr>
            <p:cNvSpPr/>
            <p:nvPr/>
          </p:nvSpPr>
          <p:spPr>
            <a:xfrm>
              <a:off x="1460543" y="9309399"/>
              <a:ext cx="4104211" cy="2150989"/>
            </a:xfrm>
            <a:prstGeom prst="homePlate">
              <a:avLst>
                <a:gd name="adj" fmla="val 25135"/>
              </a:avLst>
            </a:prstGeom>
            <a:solidFill>
              <a:srgbClr val="0F50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000" b="1" dirty="0">
                  <a:solidFill>
                    <a:prstClr val="white"/>
                  </a:solidFill>
                </a:rPr>
                <a:t>Constraints</a:t>
              </a:r>
            </a:p>
          </p:txBody>
        </p:sp>
      </p:grpSp>
      <p:sp>
        <p:nvSpPr>
          <p:cNvPr id="5" name="Footer Placeholder 4">
            <a:extLst>
              <a:ext uri="{FF2B5EF4-FFF2-40B4-BE49-F238E27FC236}">
                <a16:creationId xmlns:a16="http://schemas.microsoft.com/office/drawing/2014/main" id="{B016AFE0-71EE-6B49-B560-087FF67423E2}"/>
              </a:ext>
            </a:extLst>
          </p:cNvPr>
          <p:cNvSpPr>
            <a:spLocks noGrp="1"/>
          </p:cNvSpPr>
          <p:nvPr>
            <p:ph type="ftr" sz="quarter" idx="11"/>
          </p:nvPr>
        </p:nvSpPr>
        <p:spPr/>
        <p:txBody>
          <a:bodyPr/>
          <a:lstStyle/>
          <a:p>
            <a:r>
              <a:rPr lang="en-US"/>
              <a:t>15.003 Software Tools | Session 3</a:t>
            </a:r>
          </a:p>
        </p:txBody>
      </p:sp>
      <p:sp>
        <p:nvSpPr>
          <p:cNvPr id="6" name="Slide Number Placeholder 5">
            <a:extLst>
              <a:ext uri="{FF2B5EF4-FFF2-40B4-BE49-F238E27FC236}">
                <a16:creationId xmlns:a16="http://schemas.microsoft.com/office/drawing/2014/main" id="{4015C97B-0181-9547-AE53-1D14F97597E8}"/>
              </a:ext>
            </a:extLst>
          </p:cNvPr>
          <p:cNvSpPr>
            <a:spLocks noGrp="1"/>
          </p:cNvSpPr>
          <p:nvPr>
            <p:ph type="sldNum" sz="quarter" idx="12"/>
          </p:nvPr>
        </p:nvSpPr>
        <p:spPr/>
        <p:txBody>
          <a:bodyPr/>
          <a:lstStyle/>
          <a:p>
            <a:fld id="{0E464A75-5D0E-CF43-AFBF-3F876C4234E5}" type="slidenum">
              <a:rPr lang="en-US" smtClean="0"/>
              <a:t>4</a:t>
            </a:fld>
            <a:endParaRPr lang="en-US"/>
          </a:p>
        </p:txBody>
      </p:sp>
    </p:spTree>
    <p:extLst>
      <p:ext uri="{BB962C8B-B14F-4D97-AF65-F5344CB8AC3E}">
        <p14:creationId xmlns:p14="http://schemas.microsoft.com/office/powerpoint/2010/main" val="28832033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normAutofit/>
          </a:bodyPr>
          <a:lstStyle/>
          <a:p>
            <a:r>
              <a:rPr lang="en-US" dirty="0"/>
              <a:t>How do we solve these problems?</a:t>
            </a:r>
          </a:p>
        </p:txBody>
      </p:sp>
      <p:sp>
        <p:nvSpPr>
          <p:cNvPr id="3" name="Content Placeholder 2">
            <a:extLst>
              <a:ext uri="{FF2B5EF4-FFF2-40B4-BE49-F238E27FC236}">
                <a16:creationId xmlns:a16="http://schemas.microsoft.com/office/drawing/2014/main" id="{DDC12955-A373-3243-875C-F6EADA543995}"/>
              </a:ext>
            </a:extLst>
          </p:cNvPr>
          <p:cNvSpPr>
            <a:spLocks noGrp="1"/>
          </p:cNvSpPr>
          <p:nvPr>
            <p:ph idx="1"/>
          </p:nvPr>
        </p:nvSpPr>
        <p:spPr/>
        <p:txBody>
          <a:bodyPr/>
          <a:lstStyle/>
          <a:p>
            <a:pPr marL="0" indent="0">
              <a:buNone/>
            </a:pPr>
            <a:r>
              <a:rPr lang="en-US" dirty="0">
                <a:latin typeface="Calibri" panose="020F0502020204030204" pitchFamily="34" charset="0"/>
                <a:cs typeface="Calibri" panose="020F0502020204030204" pitchFamily="34" charset="0"/>
              </a:rPr>
              <a:t>We use </a:t>
            </a:r>
            <a:r>
              <a:rPr lang="en-US" b="1" dirty="0">
                <a:latin typeface="Calibri" panose="020F0502020204030204" pitchFamily="34" charset="0"/>
                <a:cs typeface="Calibri" panose="020F0502020204030204" pitchFamily="34" charset="0"/>
              </a:rPr>
              <a:t>solvers:</a:t>
            </a:r>
          </a:p>
          <a:p>
            <a:r>
              <a:rPr lang="en-US" dirty="0">
                <a:latin typeface="Calibri" panose="020F0502020204030204" pitchFamily="34" charset="0"/>
                <a:cs typeface="Calibri" panose="020F0502020204030204" pitchFamily="34" charset="0"/>
              </a:rPr>
              <a:t>They are software packages;</a:t>
            </a:r>
          </a:p>
          <a:p>
            <a:r>
              <a:rPr lang="en-US" dirty="0">
                <a:latin typeface="Calibri" panose="020F0502020204030204" pitchFamily="34" charset="0"/>
                <a:cs typeface="Calibri" panose="020F0502020204030204" pitchFamily="34" charset="0"/>
              </a:rPr>
              <a:t>They incorporate one or more algorithms;</a:t>
            </a:r>
          </a:p>
          <a:p>
            <a:r>
              <a:rPr lang="en-US" dirty="0">
                <a:latin typeface="Calibri" panose="020F0502020204030204" pitchFamily="34" charset="0"/>
                <a:cs typeface="Calibri" panose="020F0502020204030204" pitchFamily="34" charset="0"/>
              </a:rPr>
              <a:t>They can find solutions to one or more types of problems.</a:t>
            </a:r>
          </a:p>
          <a:p>
            <a:pPr marL="0" indent="0">
              <a:buNone/>
            </a:pPr>
            <a:endParaRPr lang="en-US" dirty="0"/>
          </a:p>
        </p:txBody>
      </p:sp>
      <p:grpSp>
        <p:nvGrpSpPr>
          <p:cNvPr id="15" name="Group 14">
            <a:extLst>
              <a:ext uri="{FF2B5EF4-FFF2-40B4-BE49-F238E27FC236}">
                <a16:creationId xmlns:a16="http://schemas.microsoft.com/office/drawing/2014/main" id="{EBE6F649-7E69-8A48-9C21-0F17C8C606C8}"/>
              </a:ext>
            </a:extLst>
          </p:cNvPr>
          <p:cNvGrpSpPr/>
          <p:nvPr/>
        </p:nvGrpSpPr>
        <p:grpSpPr>
          <a:xfrm>
            <a:off x="417460" y="3979726"/>
            <a:ext cx="11357077" cy="2176118"/>
            <a:chOff x="2004304" y="7488545"/>
            <a:chExt cx="20266895" cy="4024584"/>
          </a:xfrm>
        </p:grpSpPr>
        <p:pic>
          <p:nvPicPr>
            <p:cNvPr id="4" name="Picture 3">
              <a:extLst>
                <a:ext uri="{FF2B5EF4-FFF2-40B4-BE49-F238E27FC236}">
                  <a16:creationId xmlns:a16="http://schemas.microsoft.com/office/drawing/2014/main" id="{9857FEE4-905F-274F-A680-B9154FE301F2}"/>
                </a:ext>
              </a:extLst>
            </p:cNvPr>
            <p:cNvPicPr>
              <a:picLocks noChangeAspect="1"/>
            </p:cNvPicPr>
            <p:nvPr/>
          </p:nvPicPr>
          <p:blipFill>
            <a:blip r:embed="rId2"/>
            <a:stretch>
              <a:fillRect/>
            </a:stretch>
          </p:blipFill>
          <p:spPr>
            <a:xfrm>
              <a:off x="13574468" y="9033178"/>
              <a:ext cx="2438173" cy="2438173"/>
            </a:xfrm>
            <a:prstGeom prst="rect">
              <a:avLst/>
            </a:prstGeom>
          </p:spPr>
        </p:pic>
        <p:pic>
          <p:nvPicPr>
            <p:cNvPr id="5" name="Picture 4">
              <a:extLst>
                <a:ext uri="{FF2B5EF4-FFF2-40B4-BE49-F238E27FC236}">
                  <a16:creationId xmlns:a16="http://schemas.microsoft.com/office/drawing/2014/main" id="{DA0FD6F5-0A12-4044-87FF-65AA2D34AE9B}"/>
                </a:ext>
              </a:extLst>
            </p:cNvPr>
            <p:cNvPicPr>
              <a:picLocks noChangeAspect="1"/>
            </p:cNvPicPr>
            <p:nvPr/>
          </p:nvPicPr>
          <p:blipFill>
            <a:blip r:embed="rId3"/>
            <a:stretch>
              <a:fillRect/>
            </a:stretch>
          </p:blipFill>
          <p:spPr>
            <a:xfrm>
              <a:off x="7851272" y="9156947"/>
              <a:ext cx="2356181" cy="2356181"/>
            </a:xfrm>
            <a:prstGeom prst="rect">
              <a:avLst/>
            </a:prstGeom>
          </p:spPr>
        </p:pic>
        <p:pic>
          <p:nvPicPr>
            <p:cNvPr id="6" name="Picture 5">
              <a:extLst>
                <a:ext uri="{FF2B5EF4-FFF2-40B4-BE49-F238E27FC236}">
                  <a16:creationId xmlns:a16="http://schemas.microsoft.com/office/drawing/2014/main" id="{C24EA79F-6EA4-6E40-9D03-ED6076B574CE}"/>
                </a:ext>
              </a:extLst>
            </p:cNvPr>
            <p:cNvPicPr>
              <a:picLocks noChangeAspect="1"/>
            </p:cNvPicPr>
            <p:nvPr/>
          </p:nvPicPr>
          <p:blipFill>
            <a:blip r:embed="rId4"/>
            <a:stretch>
              <a:fillRect/>
            </a:stretch>
          </p:blipFill>
          <p:spPr>
            <a:xfrm>
              <a:off x="2004304" y="9033176"/>
              <a:ext cx="2479952" cy="2479952"/>
            </a:xfrm>
            <a:prstGeom prst="rect">
              <a:avLst/>
            </a:prstGeom>
          </p:spPr>
        </p:pic>
        <p:pic>
          <p:nvPicPr>
            <p:cNvPr id="7" name="Picture 6">
              <a:extLst>
                <a:ext uri="{FF2B5EF4-FFF2-40B4-BE49-F238E27FC236}">
                  <a16:creationId xmlns:a16="http://schemas.microsoft.com/office/drawing/2014/main" id="{41789B0F-77D0-8F4B-8626-69E160306E49}"/>
                </a:ext>
              </a:extLst>
            </p:cNvPr>
            <p:cNvPicPr>
              <a:picLocks noChangeAspect="1"/>
            </p:cNvPicPr>
            <p:nvPr/>
          </p:nvPicPr>
          <p:blipFill>
            <a:blip r:embed="rId5"/>
            <a:stretch>
              <a:fillRect/>
            </a:stretch>
          </p:blipFill>
          <p:spPr>
            <a:xfrm>
              <a:off x="19374689" y="9187921"/>
              <a:ext cx="2325208" cy="2325208"/>
            </a:xfrm>
            <a:prstGeom prst="rect">
              <a:avLst/>
            </a:prstGeom>
          </p:spPr>
        </p:pic>
        <p:sp>
          <p:nvSpPr>
            <p:cNvPr id="8" name="Right Arrow 7">
              <a:extLst>
                <a:ext uri="{FF2B5EF4-FFF2-40B4-BE49-F238E27FC236}">
                  <a16:creationId xmlns:a16="http://schemas.microsoft.com/office/drawing/2014/main" id="{572E0D53-6779-2A40-9F1A-FBAAB10EE61D}"/>
                </a:ext>
              </a:extLst>
            </p:cNvPr>
            <p:cNvSpPr/>
            <p:nvPr/>
          </p:nvSpPr>
          <p:spPr>
            <a:xfrm>
              <a:off x="4996238" y="9866387"/>
              <a:ext cx="2338085" cy="525755"/>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34745"/>
                </a:solidFill>
              </a:endParaRPr>
            </a:p>
          </p:txBody>
        </p:sp>
        <p:sp>
          <p:nvSpPr>
            <p:cNvPr id="9" name="Right Arrow 8">
              <a:extLst>
                <a:ext uri="{FF2B5EF4-FFF2-40B4-BE49-F238E27FC236}">
                  <a16:creationId xmlns:a16="http://schemas.microsoft.com/office/drawing/2014/main" id="{7A433BC7-B473-5846-ADAC-1067EC69920F}"/>
                </a:ext>
              </a:extLst>
            </p:cNvPr>
            <p:cNvSpPr/>
            <p:nvPr/>
          </p:nvSpPr>
          <p:spPr>
            <a:xfrm>
              <a:off x="10719435" y="9824771"/>
              <a:ext cx="2338085" cy="525755"/>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34745"/>
                </a:solidFill>
              </a:endParaRPr>
            </a:p>
          </p:txBody>
        </p:sp>
        <p:sp>
          <p:nvSpPr>
            <p:cNvPr id="10" name="TextBox 9">
              <a:extLst>
                <a:ext uri="{FF2B5EF4-FFF2-40B4-BE49-F238E27FC236}">
                  <a16:creationId xmlns:a16="http://schemas.microsoft.com/office/drawing/2014/main" id="{9F642546-850F-B845-906B-69FEB01F3BE6}"/>
                </a:ext>
              </a:extLst>
            </p:cNvPr>
            <p:cNvSpPr txBox="1"/>
            <p:nvPr/>
          </p:nvSpPr>
          <p:spPr>
            <a:xfrm>
              <a:off x="2348289" y="7750155"/>
              <a:ext cx="1791985" cy="581274"/>
            </a:xfrm>
            <a:prstGeom prst="rect">
              <a:avLst/>
            </a:prstGeom>
            <a:noFill/>
          </p:spPr>
          <p:txBody>
            <a:bodyPr wrap="none" rtlCol="0">
              <a:spAutoFit/>
            </a:bodyPr>
            <a:lstStyle/>
            <a:p>
              <a:pPr algn="ctr"/>
              <a:r>
                <a:rPr lang="en-US" sz="2400" dirty="0"/>
                <a:t>I. Problem</a:t>
              </a:r>
            </a:p>
          </p:txBody>
        </p:sp>
        <p:sp>
          <p:nvSpPr>
            <p:cNvPr id="11" name="TextBox 10">
              <a:extLst>
                <a:ext uri="{FF2B5EF4-FFF2-40B4-BE49-F238E27FC236}">
                  <a16:creationId xmlns:a16="http://schemas.microsoft.com/office/drawing/2014/main" id="{6A816E94-1F5D-A646-A010-FBC08A98CE08}"/>
                </a:ext>
              </a:extLst>
            </p:cNvPr>
            <p:cNvSpPr txBox="1"/>
            <p:nvPr/>
          </p:nvSpPr>
          <p:spPr>
            <a:xfrm>
              <a:off x="7141031" y="7488545"/>
              <a:ext cx="3941981" cy="1046293"/>
            </a:xfrm>
            <a:prstGeom prst="rect">
              <a:avLst/>
            </a:prstGeom>
            <a:noFill/>
          </p:spPr>
          <p:txBody>
            <a:bodyPr wrap="square" rtlCol="0">
              <a:spAutoFit/>
            </a:bodyPr>
            <a:lstStyle/>
            <a:p>
              <a:pPr algn="ctr"/>
              <a:r>
                <a:rPr lang="en-US" sz="2400" dirty="0"/>
                <a:t>II. Mathematical Formulation</a:t>
              </a:r>
            </a:p>
          </p:txBody>
        </p:sp>
        <p:sp>
          <p:nvSpPr>
            <p:cNvPr id="12" name="TextBox 11">
              <a:extLst>
                <a:ext uri="{FF2B5EF4-FFF2-40B4-BE49-F238E27FC236}">
                  <a16:creationId xmlns:a16="http://schemas.microsoft.com/office/drawing/2014/main" id="{38E81784-9F07-2841-A993-0F3376FED998}"/>
                </a:ext>
              </a:extLst>
            </p:cNvPr>
            <p:cNvSpPr txBox="1"/>
            <p:nvPr/>
          </p:nvSpPr>
          <p:spPr>
            <a:xfrm>
              <a:off x="13624676" y="7750155"/>
              <a:ext cx="2387965" cy="581274"/>
            </a:xfrm>
            <a:prstGeom prst="rect">
              <a:avLst/>
            </a:prstGeom>
            <a:noFill/>
          </p:spPr>
          <p:txBody>
            <a:bodyPr wrap="square" rtlCol="0">
              <a:spAutoFit/>
            </a:bodyPr>
            <a:lstStyle/>
            <a:p>
              <a:pPr algn="ctr"/>
              <a:r>
                <a:rPr lang="en-US" sz="2400" dirty="0"/>
                <a:t>III. Solver</a:t>
              </a:r>
            </a:p>
          </p:txBody>
        </p:sp>
        <p:sp>
          <p:nvSpPr>
            <p:cNvPr id="13" name="TextBox 12">
              <a:extLst>
                <a:ext uri="{FF2B5EF4-FFF2-40B4-BE49-F238E27FC236}">
                  <a16:creationId xmlns:a16="http://schemas.microsoft.com/office/drawing/2014/main" id="{6AFC2BB4-E44F-1A4B-AACB-70EA3B768017}"/>
                </a:ext>
              </a:extLst>
            </p:cNvPr>
            <p:cNvSpPr txBox="1"/>
            <p:nvPr/>
          </p:nvSpPr>
          <p:spPr>
            <a:xfrm>
              <a:off x="19374690" y="7750155"/>
              <a:ext cx="2896509" cy="581274"/>
            </a:xfrm>
            <a:prstGeom prst="rect">
              <a:avLst/>
            </a:prstGeom>
            <a:noFill/>
          </p:spPr>
          <p:txBody>
            <a:bodyPr wrap="square" rtlCol="0">
              <a:spAutoFit/>
            </a:bodyPr>
            <a:lstStyle/>
            <a:p>
              <a:pPr algn="ctr"/>
              <a:r>
                <a:rPr lang="en-US" sz="2400" dirty="0"/>
                <a:t>IV. Solution</a:t>
              </a:r>
            </a:p>
          </p:txBody>
        </p:sp>
        <p:sp>
          <p:nvSpPr>
            <p:cNvPr id="14" name="Right Arrow 13">
              <a:extLst>
                <a:ext uri="{FF2B5EF4-FFF2-40B4-BE49-F238E27FC236}">
                  <a16:creationId xmlns:a16="http://schemas.microsoft.com/office/drawing/2014/main" id="{EB4ED1C4-D3A7-E442-9C87-EF6FD702D334}"/>
                </a:ext>
              </a:extLst>
            </p:cNvPr>
            <p:cNvSpPr/>
            <p:nvPr/>
          </p:nvSpPr>
          <p:spPr>
            <a:xfrm>
              <a:off x="16524622" y="9830013"/>
              <a:ext cx="2338085" cy="525755"/>
            </a:xfrm>
            <a:prstGeom prst="rightArrow">
              <a:avLst/>
            </a:prstGeom>
            <a:solidFill>
              <a:srgbClr val="0F506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234745"/>
                </a:solidFill>
              </a:endParaRPr>
            </a:p>
          </p:txBody>
        </p:sp>
      </p:grpSp>
      <p:sp>
        <p:nvSpPr>
          <p:cNvPr id="16" name="Footer Placeholder 15">
            <a:extLst>
              <a:ext uri="{FF2B5EF4-FFF2-40B4-BE49-F238E27FC236}">
                <a16:creationId xmlns:a16="http://schemas.microsoft.com/office/drawing/2014/main" id="{C5BDC8DF-753D-594B-9688-BAFD71792066}"/>
              </a:ext>
            </a:extLst>
          </p:cNvPr>
          <p:cNvSpPr>
            <a:spLocks noGrp="1"/>
          </p:cNvSpPr>
          <p:nvPr>
            <p:ph type="ftr" sz="quarter" idx="11"/>
          </p:nvPr>
        </p:nvSpPr>
        <p:spPr/>
        <p:txBody>
          <a:bodyPr/>
          <a:lstStyle/>
          <a:p>
            <a:r>
              <a:rPr lang="en-US"/>
              <a:t>15.003 Software Tools | Session 3</a:t>
            </a:r>
          </a:p>
        </p:txBody>
      </p:sp>
      <p:sp>
        <p:nvSpPr>
          <p:cNvPr id="17" name="Slide Number Placeholder 16">
            <a:extLst>
              <a:ext uri="{FF2B5EF4-FFF2-40B4-BE49-F238E27FC236}">
                <a16:creationId xmlns:a16="http://schemas.microsoft.com/office/drawing/2014/main" id="{EC389BA0-0689-274C-93E4-834251AF0E3F}"/>
              </a:ext>
            </a:extLst>
          </p:cNvPr>
          <p:cNvSpPr>
            <a:spLocks noGrp="1"/>
          </p:cNvSpPr>
          <p:nvPr>
            <p:ph type="sldNum" sz="quarter" idx="12"/>
          </p:nvPr>
        </p:nvSpPr>
        <p:spPr/>
        <p:txBody>
          <a:bodyPr/>
          <a:lstStyle/>
          <a:p>
            <a:fld id="{0E464A75-5D0E-CF43-AFBF-3F876C4234E5}" type="slidenum">
              <a:rPr lang="en-US" smtClean="0"/>
              <a:t>5</a:t>
            </a:fld>
            <a:endParaRPr lang="en-US"/>
          </a:p>
        </p:txBody>
      </p:sp>
    </p:spTree>
    <p:extLst>
      <p:ext uri="{BB962C8B-B14F-4D97-AF65-F5344CB8AC3E}">
        <p14:creationId xmlns:p14="http://schemas.microsoft.com/office/powerpoint/2010/main" val="29187106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4">
            <a:extLst>
              <a:ext uri="{FF2B5EF4-FFF2-40B4-BE49-F238E27FC236}">
                <a16:creationId xmlns:a16="http://schemas.microsoft.com/office/drawing/2014/main" id="{87D72F0F-807B-1F49-8DCF-6108A37A74C8}"/>
              </a:ext>
            </a:extLst>
          </p:cNvPr>
          <p:cNvSpPr txBox="1">
            <a:spLocks/>
          </p:cNvSpPr>
          <p:nvPr/>
        </p:nvSpPr>
        <p:spPr>
          <a:xfrm>
            <a:off x="581194" y="1371601"/>
            <a:ext cx="6040834" cy="4784244"/>
          </a:xfrm>
          <a:prstGeom prst="rect">
            <a:avLst/>
          </a:prstGeom>
        </p:spPr>
        <p:txBody>
          <a:bodyP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endParaRPr lang="en-US" sz="2400" b="1" dirty="0">
              <a:latin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04242CDE-051C-EB4A-B13B-B5771FDE04B5}"/>
              </a:ext>
            </a:extLst>
          </p:cNvPr>
          <p:cNvPicPr>
            <a:picLocks noChangeAspect="1"/>
          </p:cNvPicPr>
          <p:nvPr/>
        </p:nvPicPr>
        <p:blipFill>
          <a:blip r:embed="rId2"/>
          <a:stretch>
            <a:fillRect/>
          </a:stretch>
        </p:blipFill>
        <p:spPr>
          <a:xfrm>
            <a:off x="7346045" y="3264438"/>
            <a:ext cx="1546367" cy="618547"/>
          </a:xfrm>
          <a:prstGeom prst="rect">
            <a:avLst/>
          </a:prstGeom>
        </p:spPr>
      </p:pic>
      <p:pic>
        <p:nvPicPr>
          <p:cNvPr id="13" name="Picture 12">
            <a:extLst>
              <a:ext uri="{FF2B5EF4-FFF2-40B4-BE49-F238E27FC236}">
                <a16:creationId xmlns:a16="http://schemas.microsoft.com/office/drawing/2014/main" id="{2E16AF9B-ED4A-D44A-ABDF-1C54FBE8B15E}"/>
              </a:ext>
            </a:extLst>
          </p:cNvPr>
          <p:cNvPicPr>
            <a:picLocks noChangeAspect="1"/>
          </p:cNvPicPr>
          <p:nvPr/>
        </p:nvPicPr>
        <p:blipFill rotWithShape="1">
          <a:blip r:embed="rId3"/>
          <a:srcRect l="-593" t="16609" r="593" b="34338"/>
          <a:stretch/>
        </p:blipFill>
        <p:spPr>
          <a:xfrm>
            <a:off x="7591018" y="4109124"/>
            <a:ext cx="2880434" cy="1268012"/>
          </a:xfrm>
          <a:prstGeom prst="rect">
            <a:avLst/>
          </a:prstGeom>
        </p:spPr>
      </p:pic>
      <p:pic>
        <p:nvPicPr>
          <p:cNvPr id="14" name="Picture 13">
            <a:extLst>
              <a:ext uri="{FF2B5EF4-FFF2-40B4-BE49-F238E27FC236}">
                <a16:creationId xmlns:a16="http://schemas.microsoft.com/office/drawing/2014/main" id="{7F9B2D84-FCF3-174C-9B50-C26FA9AFA935}"/>
              </a:ext>
            </a:extLst>
          </p:cNvPr>
          <p:cNvPicPr>
            <a:picLocks noChangeAspect="1"/>
          </p:cNvPicPr>
          <p:nvPr/>
        </p:nvPicPr>
        <p:blipFill>
          <a:blip r:embed="rId4"/>
          <a:stretch>
            <a:fillRect/>
          </a:stretch>
        </p:blipFill>
        <p:spPr>
          <a:xfrm>
            <a:off x="9253344" y="2195646"/>
            <a:ext cx="1461202" cy="1461202"/>
          </a:xfrm>
          <a:prstGeom prst="rect">
            <a:avLst/>
          </a:prstGeom>
        </p:spPr>
      </p:pic>
      <p:sp>
        <p:nvSpPr>
          <p:cNvPr id="15" name="Rectangle 14">
            <a:extLst>
              <a:ext uri="{FF2B5EF4-FFF2-40B4-BE49-F238E27FC236}">
                <a16:creationId xmlns:a16="http://schemas.microsoft.com/office/drawing/2014/main" id="{FBAB18AC-BEC3-D641-8E61-4944A6B23D57}"/>
              </a:ext>
            </a:extLst>
          </p:cNvPr>
          <p:cNvSpPr/>
          <p:nvPr/>
        </p:nvSpPr>
        <p:spPr>
          <a:xfrm>
            <a:off x="99926" y="131908"/>
            <a:ext cx="11646495" cy="1084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411480" rtlCol="0" anchor="ctr"/>
          <a:lstStyle/>
          <a:p>
            <a:endParaRPr lang="en-US" sz="4800" dirty="0">
              <a:solidFill>
                <a:schemeClr val="tx1"/>
              </a:solidFill>
              <a:latin typeface="Lato Black"/>
            </a:endParaRPr>
          </a:p>
        </p:txBody>
      </p:sp>
      <p:sp>
        <p:nvSpPr>
          <p:cNvPr id="2" name="Title 1">
            <a:extLst>
              <a:ext uri="{FF2B5EF4-FFF2-40B4-BE49-F238E27FC236}">
                <a16:creationId xmlns:a16="http://schemas.microsoft.com/office/drawing/2014/main" id="{79838E4C-2AFE-7D4A-BCE2-7DEBF6D3EF49}"/>
              </a:ext>
            </a:extLst>
          </p:cNvPr>
          <p:cNvSpPr>
            <a:spLocks noGrp="1"/>
          </p:cNvSpPr>
          <p:nvPr>
            <p:ph type="title"/>
          </p:nvPr>
        </p:nvSpPr>
        <p:spPr/>
        <p:txBody>
          <a:bodyPr>
            <a:normAutofit/>
          </a:bodyPr>
          <a:lstStyle/>
          <a:p>
            <a:r>
              <a:rPr lang="en-US" dirty="0"/>
              <a:t>Recent Speedups in MIO</a:t>
            </a:r>
          </a:p>
        </p:txBody>
      </p:sp>
      <p:sp>
        <p:nvSpPr>
          <p:cNvPr id="3" name="Content Placeholder 2">
            <a:extLst>
              <a:ext uri="{FF2B5EF4-FFF2-40B4-BE49-F238E27FC236}">
                <a16:creationId xmlns:a16="http://schemas.microsoft.com/office/drawing/2014/main" id="{1023B4ED-F16F-F24F-BDD9-7625548E8CEF}"/>
              </a:ext>
            </a:extLst>
          </p:cNvPr>
          <p:cNvSpPr>
            <a:spLocks noGrp="1"/>
          </p:cNvSpPr>
          <p:nvPr>
            <p:ph idx="1"/>
          </p:nvPr>
        </p:nvSpPr>
        <p:spPr>
          <a:xfrm>
            <a:off x="581192" y="2180496"/>
            <a:ext cx="6403921" cy="4268430"/>
          </a:xfrm>
        </p:spPr>
        <p:txBody>
          <a:bodyPr>
            <a:normAutofit lnSpcReduction="10000"/>
          </a:bodyPr>
          <a:lstStyle/>
          <a:p>
            <a:r>
              <a:rPr lang="en-US" sz="2400" dirty="0">
                <a:latin typeface="Calibri" panose="020F0502020204030204" pitchFamily="34" charset="0"/>
                <a:cs typeface="Calibri" panose="020F0502020204030204" pitchFamily="34" charset="0"/>
              </a:rPr>
              <a:t>Many general purpose </a:t>
            </a:r>
            <a:r>
              <a:rPr lang="en-US" sz="2400" b="1" dirty="0">
                <a:latin typeface="Calibri" panose="020F0502020204030204" pitchFamily="34" charset="0"/>
                <a:cs typeface="Calibri" panose="020F0502020204030204" pitchFamily="34" charset="0"/>
              </a:rPr>
              <a:t>solvers</a:t>
            </a:r>
            <a:r>
              <a:rPr lang="en-US" sz="2400" dirty="0">
                <a:latin typeface="Calibri" panose="020F0502020204030204" pitchFamily="34" charset="0"/>
                <a:cs typeface="Calibri" panose="020F0502020204030204" pitchFamily="34" charset="0"/>
              </a:rPr>
              <a:t> are available:</a:t>
            </a:r>
          </a:p>
          <a:p>
            <a:pPr lvl="1"/>
            <a:r>
              <a:rPr lang="en-US" sz="2400" dirty="0">
                <a:latin typeface="Calibri" panose="020F0502020204030204" pitchFamily="34" charset="0"/>
                <a:cs typeface="Calibri" panose="020F0502020204030204" pitchFamily="34" charset="0"/>
              </a:rPr>
              <a:t>CPLEX, </a:t>
            </a:r>
            <a:r>
              <a:rPr lang="en-US" sz="2400" dirty="0" err="1">
                <a:latin typeface="Calibri" panose="020F0502020204030204" pitchFamily="34" charset="0"/>
                <a:cs typeface="Calibri" panose="020F0502020204030204" pitchFamily="34" charset="0"/>
              </a:rPr>
              <a:t>Gurobi</a:t>
            </a:r>
            <a:r>
              <a:rPr lang="en-US" sz="2400" dirty="0">
                <a:latin typeface="Calibri" panose="020F0502020204030204" pitchFamily="34" charset="0"/>
                <a:cs typeface="Calibri" panose="020F0502020204030204" pitchFamily="34" charset="0"/>
              </a:rPr>
              <a:t>, GLPK, COIN-OR</a:t>
            </a:r>
          </a:p>
          <a:p>
            <a:r>
              <a:rPr lang="en-US" sz="2400" dirty="0">
                <a:latin typeface="Calibri" panose="020F0502020204030204" pitchFamily="34" charset="0"/>
                <a:cs typeface="Calibri" panose="020F0502020204030204" pitchFamily="34" charset="0"/>
              </a:rPr>
              <a:t>In the past 30 years, the speed of integer optimization solvers has increased by a factor of </a:t>
            </a:r>
            <a:r>
              <a:rPr lang="en-US" sz="2400" b="1" dirty="0">
                <a:latin typeface="Calibri" panose="020F0502020204030204" pitchFamily="34" charset="0"/>
                <a:cs typeface="Calibri" panose="020F0502020204030204" pitchFamily="34" charset="0"/>
              </a:rPr>
              <a:t>3 trillion times!</a:t>
            </a:r>
          </a:p>
          <a:p>
            <a:pPr lvl="1"/>
            <a:r>
              <a:rPr lang="en-US" sz="2400" dirty="0">
                <a:latin typeface="Calibri" panose="020F0502020204030204" pitchFamily="34" charset="0"/>
                <a:cs typeface="Calibri" panose="020F0502020204030204" pitchFamily="34" charset="0"/>
              </a:rPr>
              <a:t>This doesn’t include increasing speed of computers.</a:t>
            </a:r>
            <a:endParaRPr lang="en-US" sz="2400" b="1" dirty="0">
              <a:latin typeface="Calibri" panose="020F0502020204030204" pitchFamily="34" charset="0"/>
              <a:cs typeface="Calibri" panose="020F0502020204030204" pitchFamily="34" charset="0"/>
            </a:endParaRPr>
          </a:p>
          <a:p>
            <a:pPr marL="0" indent="0">
              <a:buNone/>
            </a:pPr>
            <a:endParaRPr lang="en-US" sz="2400" b="1" dirty="0">
              <a:latin typeface="Calibri" panose="020F0502020204030204" pitchFamily="34" charset="0"/>
              <a:cs typeface="Calibri" panose="020F0502020204030204" pitchFamily="34" charset="0"/>
            </a:endParaRPr>
          </a:p>
          <a:p>
            <a:pPr marL="0" indent="0">
              <a:buNone/>
            </a:pPr>
            <a:r>
              <a:rPr lang="en-US" sz="2400" b="1" dirty="0">
                <a:latin typeface="Calibri" panose="020F0502020204030204" pitchFamily="34" charset="0"/>
                <a:cs typeface="Calibri" panose="020F0502020204030204" pitchFamily="34" charset="0"/>
              </a:rPr>
              <a:t>A problem that can be solved in 1 second today took 71000 years to solve 30 years ago!</a:t>
            </a:r>
          </a:p>
        </p:txBody>
      </p:sp>
      <p:sp>
        <p:nvSpPr>
          <p:cNvPr id="4" name="Footer Placeholder 3">
            <a:extLst>
              <a:ext uri="{FF2B5EF4-FFF2-40B4-BE49-F238E27FC236}">
                <a16:creationId xmlns:a16="http://schemas.microsoft.com/office/drawing/2014/main" id="{AE188ACF-FCC6-F54F-A10F-84BA9542F998}"/>
              </a:ext>
            </a:extLst>
          </p:cNvPr>
          <p:cNvSpPr>
            <a:spLocks noGrp="1"/>
          </p:cNvSpPr>
          <p:nvPr>
            <p:ph type="ftr" sz="quarter" idx="11"/>
          </p:nvPr>
        </p:nvSpPr>
        <p:spPr/>
        <p:txBody>
          <a:bodyPr/>
          <a:lstStyle/>
          <a:p>
            <a:r>
              <a:rPr lang="en-US"/>
              <a:t>15.003 Software Tools | Session 3</a:t>
            </a:r>
          </a:p>
        </p:txBody>
      </p:sp>
      <p:sp>
        <p:nvSpPr>
          <p:cNvPr id="5" name="Slide Number Placeholder 4">
            <a:extLst>
              <a:ext uri="{FF2B5EF4-FFF2-40B4-BE49-F238E27FC236}">
                <a16:creationId xmlns:a16="http://schemas.microsoft.com/office/drawing/2014/main" id="{6CF41115-0CCE-464F-9FEE-5B9DD0D54D7D}"/>
              </a:ext>
            </a:extLst>
          </p:cNvPr>
          <p:cNvSpPr>
            <a:spLocks noGrp="1"/>
          </p:cNvSpPr>
          <p:nvPr>
            <p:ph type="sldNum" sz="quarter" idx="12"/>
          </p:nvPr>
        </p:nvSpPr>
        <p:spPr/>
        <p:txBody>
          <a:bodyPr/>
          <a:lstStyle/>
          <a:p>
            <a:fld id="{0E464A75-5D0E-CF43-AFBF-3F876C4234E5}" type="slidenum">
              <a:rPr lang="en-US" smtClean="0"/>
              <a:t>6</a:t>
            </a:fld>
            <a:endParaRPr lang="en-US"/>
          </a:p>
        </p:txBody>
      </p:sp>
    </p:spTree>
    <p:extLst>
      <p:ext uri="{BB962C8B-B14F-4D97-AF65-F5344CB8AC3E}">
        <p14:creationId xmlns:p14="http://schemas.microsoft.com/office/powerpoint/2010/main" val="3529508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0C92A-293F-7D41-B733-E9AD8B5B468C}"/>
              </a:ext>
            </a:extLst>
          </p:cNvPr>
          <p:cNvSpPr>
            <a:spLocks noGrp="1"/>
          </p:cNvSpPr>
          <p:nvPr>
            <p:ph type="title"/>
          </p:nvPr>
        </p:nvSpPr>
        <p:spPr/>
        <p:txBody>
          <a:bodyPr/>
          <a:lstStyle/>
          <a:p>
            <a:r>
              <a:rPr lang="en-US" dirty="0"/>
              <a:t>Case Study: Constructing the </a:t>
            </a:r>
            <a:br>
              <a:rPr lang="en-US" dirty="0"/>
            </a:br>
            <a:r>
              <a:rPr lang="en-US" dirty="0"/>
              <a:t>USA Basketball Dream Team </a:t>
            </a:r>
          </a:p>
        </p:txBody>
      </p:sp>
      <p:sp>
        <p:nvSpPr>
          <p:cNvPr id="3" name="Text Placeholder 2">
            <a:extLst>
              <a:ext uri="{FF2B5EF4-FFF2-40B4-BE49-F238E27FC236}">
                <a16:creationId xmlns:a16="http://schemas.microsoft.com/office/drawing/2014/main" id="{FC61BEDB-2E54-5D40-ACB3-38E9184B283D}"/>
              </a:ext>
            </a:extLst>
          </p:cNvPr>
          <p:cNvSpPr>
            <a:spLocks noGrp="1"/>
          </p:cNvSpPr>
          <p:nvPr>
            <p:ph type="body" idx="1"/>
          </p:nvPr>
        </p:nvSpPr>
        <p:spPr/>
        <p:txBody>
          <a:bodyPr/>
          <a:lstStyle/>
          <a:p>
            <a:endParaRPr lang="en-US"/>
          </a:p>
        </p:txBody>
      </p:sp>
      <p:sp>
        <p:nvSpPr>
          <p:cNvPr id="4" name="Footer Placeholder 3">
            <a:extLst>
              <a:ext uri="{FF2B5EF4-FFF2-40B4-BE49-F238E27FC236}">
                <a16:creationId xmlns:a16="http://schemas.microsoft.com/office/drawing/2014/main" id="{315F4E2E-2959-E94A-8696-688E1DE5B76C}"/>
              </a:ext>
            </a:extLst>
          </p:cNvPr>
          <p:cNvSpPr>
            <a:spLocks noGrp="1"/>
          </p:cNvSpPr>
          <p:nvPr>
            <p:ph type="ftr" sz="quarter" idx="11"/>
          </p:nvPr>
        </p:nvSpPr>
        <p:spPr/>
        <p:txBody>
          <a:bodyPr/>
          <a:lstStyle/>
          <a:p>
            <a:r>
              <a:rPr lang="en-US"/>
              <a:t>15.003 Software Tools | Session 3</a:t>
            </a:r>
          </a:p>
        </p:txBody>
      </p:sp>
      <p:sp>
        <p:nvSpPr>
          <p:cNvPr id="5" name="Slide Number Placeholder 4">
            <a:extLst>
              <a:ext uri="{FF2B5EF4-FFF2-40B4-BE49-F238E27FC236}">
                <a16:creationId xmlns:a16="http://schemas.microsoft.com/office/drawing/2014/main" id="{F89CE590-029F-A448-9330-1045C8155D30}"/>
              </a:ext>
            </a:extLst>
          </p:cNvPr>
          <p:cNvSpPr>
            <a:spLocks noGrp="1"/>
          </p:cNvSpPr>
          <p:nvPr>
            <p:ph type="sldNum" sz="quarter" idx="12"/>
          </p:nvPr>
        </p:nvSpPr>
        <p:spPr/>
        <p:txBody>
          <a:bodyPr/>
          <a:lstStyle/>
          <a:p>
            <a:fld id="{0E464A75-5D0E-CF43-AFBF-3F876C4234E5}" type="slidenum">
              <a:rPr lang="en-US" smtClean="0"/>
              <a:t>7</a:t>
            </a:fld>
            <a:endParaRPr lang="en-US"/>
          </a:p>
        </p:txBody>
      </p:sp>
    </p:spTree>
    <p:extLst>
      <p:ext uri="{BB962C8B-B14F-4D97-AF65-F5344CB8AC3E}">
        <p14:creationId xmlns:p14="http://schemas.microsoft.com/office/powerpoint/2010/main" val="381974866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F713-C165-B940-A47F-9A2913AF7AC7}"/>
              </a:ext>
            </a:extLst>
          </p:cNvPr>
          <p:cNvSpPr>
            <a:spLocks noGrp="1"/>
          </p:cNvSpPr>
          <p:nvPr>
            <p:ph type="title"/>
          </p:nvPr>
        </p:nvSpPr>
        <p:spPr/>
        <p:txBody>
          <a:bodyPr>
            <a:normAutofit/>
          </a:bodyPr>
          <a:lstStyle/>
          <a:p>
            <a:r>
              <a:rPr lang="en-US" dirty="0"/>
              <a:t>Constructing an Olympic Team</a:t>
            </a:r>
          </a:p>
        </p:txBody>
      </p:sp>
      <p:grpSp>
        <p:nvGrpSpPr>
          <p:cNvPr id="4" name="Group 3">
            <a:extLst>
              <a:ext uri="{FF2B5EF4-FFF2-40B4-BE49-F238E27FC236}">
                <a16:creationId xmlns:a16="http://schemas.microsoft.com/office/drawing/2014/main" id="{9454C91B-97D6-4346-8375-61E97697C7B6}"/>
              </a:ext>
            </a:extLst>
          </p:cNvPr>
          <p:cNvGrpSpPr/>
          <p:nvPr/>
        </p:nvGrpSpPr>
        <p:grpSpPr>
          <a:xfrm>
            <a:off x="1101135" y="2180496"/>
            <a:ext cx="9989727" cy="4353039"/>
            <a:chOff x="2202273" y="3003717"/>
            <a:chExt cx="19781598" cy="8434810"/>
          </a:xfrm>
        </p:grpSpPr>
        <p:sp>
          <p:nvSpPr>
            <p:cNvPr id="5" name="Content Placeholder 4">
              <a:extLst>
                <a:ext uri="{FF2B5EF4-FFF2-40B4-BE49-F238E27FC236}">
                  <a16:creationId xmlns:a16="http://schemas.microsoft.com/office/drawing/2014/main" id="{72EAD265-D45E-A446-94C1-232F16060869}"/>
                </a:ext>
              </a:extLst>
            </p:cNvPr>
            <p:cNvSpPr txBox="1">
              <a:spLocks/>
            </p:cNvSpPr>
            <p:nvPr/>
          </p:nvSpPr>
          <p:spPr>
            <a:xfrm>
              <a:off x="2202274" y="6118613"/>
              <a:ext cx="19781597" cy="1813216"/>
            </a:xfrm>
            <a:prstGeom prst="rect">
              <a:avLst/>
            </a:prstGeom>
            <a:solidFill>
              <a:srgbClr val="0F506E"/>
            </a:solidFill>
          </p:spPr>
          <p:txBody>
            <a:bodyPr anchor="ctr">
              <a:noAutofit/>
            </a:bodyPr>
            <a:lstStyle>
              <a:lvl1pPr marL="457200" indent="-457200" algn="l" defTabSz="1828800" rtl="0" eaLnBrk="1" latinLnBrk="0" hangingPunct="1">
                <a:lnSpc>
                  <a:spcPct val="90000"/>
                </a:lnSpc>
                <a:spcBef>
                  <a:spcPts val="2000"/>
                </a:spcBef>
                <a:buFont typeface="Arial" panose="020B0604020202020204" pitchFamily="34" charset="0"/>
                <a:buChar char="•"/>
                <a:defRPr sz="5600" kern="1200">
                  <a:solidFill>
                    <a:schemeClr val="tx1"/>
                  </a:solidFill>
                  <a:latin typeface="+mn-lt"/>
                  <a:ea typeface="+mn-ea"/>
                  <a:cs typeface="+mn-cs"/>
                </a:defRPr>
              </a:lvl1pPr>
              <a:lvl2pPr marL="1371600" indent="-457200" algn="l" defTabSz="1828800" rtl="0" eaLnBrk="1" latinLnBrk="0" hangingPunct="1">
                <a:lnSpc>
                  <a:spcPct val="90000"/>
                </a:lnSpc>
                <a:spcBef>
                  <a:spcPts val="1000"/>
                </a:spcBef>
                <a:buFont typeface="Arial" panose="020B0604020202020204" pitchFamily="34" charset="0"/>
                <a:buChar char="•"/>
                <a:defRPr sz="4800" kern="1200">
                  <a:solidFill>
                    <a:schemeClr val="tx1"/>
                  </a:solidFill>
                  <a:latin typeface="+mn-lt"/>
                  <a:ea typeface="+mn-ea"/>
                  <a:cs typeface="+mn-cs"/>
                </a:defRPr>
              </a:lvl2pPr>
              <a:lvl3pPr marL="2286000" indent="-457200" algn="l" defTabSz="1828800" rtl="0" eaLnBrk="1" latinLnBrk="0" hangingPunct="1">
                <a:lnSpc>
                  <a:spcPct val="90000"/>
                </a:lnSpc>
                <a:spcBef>
                  <a:spcPts val="1000"/>
                </a:spcBef>
                <a:buFont typeface="Arial" panose="020B0604020202020204" pitchFamily="34" charset="0"/>
                <a:buChar char="•"/>
                <a:defRPr sz="4000" kern="1200">
                  <a:solidFill>
                    <a:schemeClr val="tx1"/>
                  </a:solidFill>
                  <a:latin typeface="+mn-lt"/>
                  <a:ea typeface="+mn-ea"/>
                  <a:cs typeface="+mn-cs"/>
                </a:defRPr>
              </a:lvl3pPr>
              <a:lvl4pPr marL="3200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4pPr>
              <a:lvl5pPr marL="41148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5pPr>
              <a:lvl6pPr marL="50292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36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80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2400" indent="-457200" algn="l" defTabSz="1828800"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pPr marL="0" indent="0" algn="ctr">
                <a:lnSpc>
                  <a:spcPct val="100000"/>
                </a:lnSpc>
                <a:spcBef>
                  <a:spcPts val="0"/>
                </a:spcBef>
                <a:buNone/>
              </a:pPr>
              <a:r>
                <a:rPr lang="en-US" sz="2000" b="1" dirty="0">
                  <a:solidFill>
                    <a:schemeClr val="bg1"/>
                  </a:solidFill>
                  <a:latin typeface="Calibri" panose="020F0502020204030204" pitchFamily="34" charset="0"/>
                  <a:cs typeface="Calibri" panose="020F0502020204030204" pitchFamily="34" charset="0"/>
                </a:rPr>
                <a:t>USA Basketball must decide who to put on the 12-man roster for the </a:t>
              </a:r>
            </a:p>
            <a:p>
              <a:pPr marL="0" indent="0" algn="ctr">
                <a:lnSpc>
                  <a:spcPct val="100000"/>
                </a:lnSpc>
                <a:spcBef>
                  <a:spcPts val="0"/>
                </a:spcBef>
                <a:buNone/>
              </a:pPr>
              <a:r>
                <a:rPr lang="en-US" sz="2000" b="1" dirty="0">
                  <a:solidFill>
                    <a:schemeClr val="bg1"/>
                  </a:solidFill>
                  <a:latin typeface="Calibri" panose="020F0502020204030204" pitchFamily="34" charset="0"/>
                  <a:cs typeface="Calibri" panose="020F0502020204030204" pitchFamily="34" charset="0"/>
                </a:rPr>
                <a:t>2020 Summer Olympics. </a:t>
              </a:r>
            </a:p>
          </p:txBody>
        </p:sp>
        <p:pic>
          <p:nvPicPr>
            <p:cNvPr id="6" name="Picture 5">
              <a:extLst>
                <a:ext uri="{FF2B5EF4-FFF2-40B4-BE49-F238E27FC236}">
                  <a16:creationId xmlns:a16="http://schemas.microsoft.com/office/drawing/2014/main" id="{71EF46A9-3E3B-314E-A9C1-5DD72DAE0189}"/>
                </a:ext>
              </a:extLst>
            </p:cNvPr>
            <p:cNvPicPr>
              <a:picLocks noChangeAspect="1"/>
            </p:cNvPicPr>
            <p:nvPr/>
          </p:nvPicPr>
          <p:blipFill>
            <a:blip r:embed="rId2"/>
            <a:stretch>
              <a:fillRect/>
            </a:stretch>
          </p:blipFill>
          <p:spPr>
            <a:xfrm>
              <a:off x="10033000" y="7999738"/>
              <a:ext cx="4317999" cy="3438789"/>
            </a:xfrm>
            <a:prstGeom prst="rect">
              <a:avLst/>
            </a:prstGeom>
          </p:spPr>
        </p:pic>
        <p:pic>
          <p:nvPicPr>
            <p:cNvPr id="7" name="Picture 6">
              <a:extLst>
                <a:ext uri="{FF2B5EF4-FFF2-40B4-BE49-F238E27FC236}">
                  <a16:creationId xmlns:a16="http://schemas.microsoft.com/office/drawing/2014/main" id="{966515DB-7332-5C49-AC5D-CA090F03C9A1}"/>
                </a:ext>
              </a:extLst>
            </p:cNvPr>
            <p:cNvPicPr>
              <a:picLocks noChangeAspect="1"/>
            </p:cNvPicPr>
            <p:nvPr/>
          </p:nvPicPr>
          <p:blipFill>
            <a:blip r:embed="rId3"/>
            <a:stretch>
              <a:fillRect/>
            </a:stretch>
          </p:blipFill>
          <p:spPr>
            <a:xfrm>
              <a:off x="2202273" y="3016989"/>
              <a:ext cx="3776472" cy="2740640"/>
            </a:xfrm>
            <a:prstGeom prst="rect">
              <a:avLst/>
            </a:prstGeom>
          </p:spPr>
        </p:pic>
        <p:pic>
          <p:nvPicPr>
            <p:cNvPr id="8" name="Picture 7">
              <a:extLst>
                <a:ext uri="{FF2B5EF4-FFF2-40B4-BE49-F238E27FC236}">
                  <a16:creationId xmlns:a16="http://schemas.microsoft.com/office/drawing/2014/main" id="{8311D632-3A84-184E-9BDF-DFC2CE119D37}"/>
                </a:ext>
              </a:extLst>
            </p:cNvPr>
            <p:cNvPicPr>
              <a:picLocks noChangeAspect="1"/>
            </p:cNvPicPr>
            <p:nvPr/>
          </p:nvPicPr>
          <p:blipFill>
            <a:blip r:embed="rId4"/>
            <a:stretch>
              <a:fillRect/>
            </a:stretch>
          </p:blipFill>
          <p:spPr>
            <a:xfrm>
              <a:off x="4382719" y="3016989"/>
              <a:ext cx="3776472" cy="2740640"/>
            </a:xfrm>
            <a:prstGeom prst="rect">
              <a:avLst/>
            </a:prstGeom>
          </p:spPr>
        </p:pic>
        <p:pic>
          <p:nvPicPr>
            <p:cNvPr id="9" name="Picture 8">
              <a:extLst>
                <a:ext uri="{FF2B5EF4-FFF2-40B4-BE49-F238E27FC236}">
                  <a16:creationId xmlns:a16="http://schemas.microsoft.com/office/drawing/2014/main" id="{A990A115-8677-6142-9280-610CC167D976}"/>
                </a:ext>
              </a:extLst>
            </p:cNvPr>
            <p:cNvPicPr>
              <a:picLocks noChangeAspect="1"/>
            </p:cNvPicPr>
            <p:nvPr/>
          </p:nvPicPr>
          <p:blipFill>
            <a:blip r:embed="rId5"/>
            <a:stretch>
              <a:fillRect/>
            </a:stretch>
          </p:blipFill>
          <p:spPr>
            <a:xfrm>
              <a:off x="6080116" y="3016989"/>
              <a:ext cx="3776472" cy="2740640"/>
            </a:xfrm>
            <a:prstGeom prst="rect">
              <a:avLst/>
            </a:prstGeom>
          </p:spPr>
        </p:pic>
        <p:pic>
          <p:nvPicPr>
            <p:cNvPr id="10" name="Picture 9">
              <a:extLst>
                <a:ext uri="{FF2B5EF4-FFF2-40B4-BE49-F238E27FC236}">
                  <a16:creationId xmlns:a16="http://schemas.microsoft.com/office/drawing/2014/main" id="{55532A37-87C1-DB40-BDA1-DFEF628352FF}"/>
                </a:ext>
              </a:extLst>
            </p:cNvPr>
            <p:cNvPicPr>
              <a:picLocks noChangeAspect="1"/>
            </p:cNvPicPr>
            <p:nvPr/>
          </p:nvPicPr>
          <p:blipFill>
            <a:blip r:embed="rId6"/>
            <a:stretch>
              <a:fillRect/>
            </a:stretch>
          </p:blipFill>
          <p:spPr>
            <a:xfrm>
              <a:off x="8056367" y="3016989"/>
              <a:ext cx="3776472" cy="2740640"/>
            </a:xfrm>
            <a:prstGeom prst="rect">
              <a:avLst/>
            </a:prstGeom>
          </p:spPr>
        </p:pic>
        <p:pic>
          <p:nvPicPr>
            <p:cNvPr id="11" name="Picture 10">
              <a:extLst>
                <a:ext uri="{FF2B5EF4-FFF2-40B4-BE49-F238E27FC236}">
                  <a16:creationId xmlns:a16="http://schemas.microsoft.com/office/drawing/2014/main" id="{B59BD6EC-A020-4D43-87E9-B324F9A3BA4D}"/>
                </a:ext>
              </a:extLst>
            </p:cNvPr>
            <p:cNvPicPr>
              <a:picLocks noChangeAspect="1"/>
            </p:cNvPicPr>
            <p:nvPr/>
          </p:nvPicPr>
          <p:blipFill>
            <a:blip r:embed="rId7"/>
            <a:stretch>
              <a:fillRect/>
            </a:stretch>
          </p:blipFill>
          <p:spPr>
            <a:xfrm>
              <a:off x="9921249" y="3003717"/>
              <a:ext cx="3813048" cy="2767184"/>
            </a:xfrm>
            <a:prstGeom prst="rect">
              <a:avLst/>
            </a:prstGeom>
          </p:spPr>
        </p:pic>
        <p:pic>
          <p:nvPicPr>
            <p:cNvPr id="12" name="Picture 11">
              <a:extLst>
                <a:ext uri="{FF2B5EF4-FFF2-40B4-BE49-F238E27FC236}">
                  <a16:creationId xmlns:a16="http://schemas.microsoft.com/office/drawing/2014/main" id="{39F9145F-458A-C141-9411-E22C51FB3DFA}"/>
                </a:ext>
              </a:extLst>
            </p:cNvPr>
            <p:cNvPicPr>
              <a:picLocks noChangeAspect="1"/>
            </p:cNvPicPr>
            <p:nvPr/>
          </p:nvPicPr>
          <p:blipFill>
            <a:blip r:embed="rId8"/>
            <a:stretch>
              <a:fillRect/>
            </a:stretch>
          </p:blipFill>
          <p:spPr>
            <a:xfrm>
              <a:off x="12192001" y="3016989"/>
              <a:ext cx="3776472" cy="2740640"/>
            </a:xfrm>
            <a:prstGeom prst="rect">
              <a:avLst/>
            </a:prstGeom>
          </p:spPr>
        </p:pic>
        <p:pic>
          <p:nvPicPr>
            <p:cNvPr id="13" name="Picture 12">
              <a:extLst>
                <a:ext uri="{FF2B5EF4-FFF2-40B4-BE49-F238E27FC236}">
                  <a16:creationId xmlns:a16="http://schemas.microsoft.com/office/drawing/2014/main" id="{0B1606E8-6C1C-5F4E-B4B3-34A7CDF25D56}"/>
                </a:ext>
              </a:extLst>
            </p:cNvPr>
            <p:cNvPicPr>
              <a:picLocks noChangeAspect="1"/>
            </p:cNvPicPr>
            <p:nvPr/>
          </p:nvPicPr>
          <p:blipFill>
            <a:blip r:embed="rId9"/>
            <a:stretch>
              <a:fillRect/>
            </a:stretch>
          </p:blipFill>
          <p:spPr>
            <a:xfrm>
              <a:off x="13889399" y="3016989"/>
              <a:ext cx="3776472" cy="2740640"/>
            </a:xfrm>
            <a:prstGeom prst="rect">
              <a:avLst/>
            </a:prstGeom>
          </p:spPr>
        </p:pic>
        <p:pic>
          <p:nvPicPr>
            <p:cNvPr id="14" name="Picture 13">
              <a:extLst>
                <a:ext uri="{FF2B5EF4-FFF2-40B4-BE49-F238E27FC236}">
                  <a16:creationId xmlns:a16="http://schemas.microsoft.com/office/drawing/2014/main" id="{208AC091-98AD-8242-9112-E29B09F6171B}"/>
                </a:ext>
              </a:extLst>
            </p:cNvPr>
            <p:cNvPicPr>
              <a:picLocks noChangeAspect="1"/>
            </p:cNvPicPr>
            <p:nvPr/>
          </p:nvPicPr>
          <p:blipFill>
            <a:blip r:embed="rId10"/>
            <a:stretch>
              <a:fillRect/>
            </a:stretch>
          </p:blipFill>
          <p:spPr>
            <a:xfrm>
              <a:off x="16327636" y="3016989"/>
              <a:ext cx="3813048" cy="2767184"/>
            </a:xfrm>
            <a:prstGeom prst="rect">
              <a:avLst/>
            </a:prstGeom>
          </p:spPr>
        </p:pic>
        <p:pic>
          <p:nvPicPr>
            <p:cNvPr id="15" name="Picture 14">
              <a:extLst>
                <a:ext uri="{FF2B5EF4-FFF2-40B4-BE49-F238E27FC236}">
                  <a16:creationId xmlns:a16="http://schemas.microsoft.com/office/drawing/2014/main" id="{07A07869-0ADA-FE49-B0E9-848B287A2993}"/>
                </a:ext>
              </a:extLst>
            </p:cNvPr>
            <p:cNvPicPr>
              <a:picLocks noChangeAspect="1"/>
            </p:cNvPicPr>
            <p:nvPr/>
          </p:nvPicPr>
          <p:blipFill>
            <a:blip r:embed="rId11"/>
            <a:stretch>
              <a:fillRect/>
            </a:stretch>
          </p:blipFill>
          <p:spPr>
            <a:xfrm>
              <a:off x="18207399" y="3016991"/>
              <a:ext cx="3776472" cy="2744237"/>
            </a:xfrm>
            <a:prstGeom prst="rect">
              <a:avLst/>
            </a:prstGeom>
          </p:spPr>
        </p:pic>
      </p:grpSp>
      <p:sp>
        <p:nvSpPr>
          <p:cNvPr id="16" name="Rectangle 15">
            <a:extLst>
              <a:ext uri="{FF2B5EF4-FFF2-40B4-BE49-F238E27FC236}">
                <a16:creationId xmlns:a16="http://schemas.microsoft.com/office/drawing/2014/main" id="{B24A192E-2D4E-7A45-A977-E8B4413DE596}"/>
              </a:ext>
            </a:extLst>
          </p:cNvPr>
          <p:cNvSpPr/>
          <p:nvPr/>
        </p:nvSpPr>
        <p:spPr>
          <a:xfrm>
            <a:off x="6924819" y="6414693"/>
            <a:ext cx="6261723" cy="307777"/>
          </a:xfrm>
          <a:prstGeom prst="rect">
            <a:avLst/>
          </a:prstGeom>
        </p:spPr>
        <p:txBody>
          <a:bodyPr wrap="square">
            <a:spAutoFit/>
          </a:bodyPr>
          <a:lstStyle/>
          <a:p>
            <a:r>
              <a:rPr lang="en-US" sz="1400" dirty="0"/>
              <a:t>Source: </a:t>
            </a:r>
            <a:r>
              <a:rPr lang="en-US" sz="1400" dirty="0">
                <a:hlinkClick r:id="rId12"/>
              </a:rPr>
              <a:t>https://www.espn.com/</a:t>
            </a:r>
            <a:r>
              <a:rPr lang="en-US" sz="1400" dirty="0"/>
              <a:t>, </a:t>
            </a:r>
            <a:r>
              <a:rPr lang="en-US" sz="1400" dirty="0">
                <a:hlinkClick r:id="rId13"/>
              </a:rPr>
              <a:t>https://www.olympic.org/tokyo-2020</a:t>
            </a:r>
            <a:endParaRPr lang="en-US" sz="1400" dirty="0"/>
          </a:p>
        </p:txBody>
      </p:sp>
      <p:sp>
        <p:nvSpPr>
          <p:cNvPr id="17" name="Footer Placeholder 16">
            <a:extLst>
              <a:ext uri="{FF2B5EF4-FFF2-40B4-BE49-F238E27FC236}">
                <a16:creationId xmlns:a16="http://schemas.microsoft.com/office/drawing/2014/main" id="{57253372-2134-7341-A04A-3DB106AAF195}"/>
              </a:ext>
            </a:extLst>
          </p:cNvPr>
          <p:cNvSpPr>
            <a:spLocks noGrp="1"/>
          </p:cNvSpPr>
          <p:nvPr>
            <p:ph type="ftr" sz="quarter" idx="11"/>
          </p:nvPr>
        </p:nvSpPr>
        <p:spPr/>
        <p:txBody>
          <a:bodyPr/>
          <a:lstStyle/>
          <a:p>
            <a:r>
              <a:rPr lang="en-US"/>
              <a:t>15.003 Software Tools | Session 3</a:t>
            </a:r>
          </a:p>
        </p:txBody>
      </p:sp>
      <p:sp>
        <p:nvSpPr>
          <p:cNvPr id="18" name="Slide Number Placeholder 17">
            <a:extLst>
              <a:ext uri="{FF2B5EF4-FFF2-40B4-BE49-F238E27FC236}">
                <a16:creationId xmlns:a16="http://schemas.microsoft.com/office/drawing/2014/main" id="{6743B6BB-F5D8-1E4F-8B9A-5288E9880D07}"/>
              </a:ext>
            </a:extLst>
          </p:cNvPr>
          <p:cNvSpPr>
            <a:spLocks noGrp="1"/>
          </p:cNvSpPr>
          <p:nvPr>
            <p:ph type="sldNum" sz="quarter" idx="12"/>
          </p:nvPr>
        </p:nvSpPr>
        <p:spPr/>
        <p:txBody>
          <a:bodyPr/>
          <a:lstStyle/>
          <a:p>
            <a:fld id="{0E464A75-5D0E-CF43-AFBF-3F876C4234E5}" type="slidenum">
              <a:rPr lang="en-US" smtClean="0"/>
              <a:t>8</a:t>
            </a:fld>
            <a:endParaRPr lang="en-US"/>
          </a:p>
        </p:txBody>
      </p:sp>
    </p:spTree>
    <p:extLst>
      <p:ext uri="{BB962C8B-B14F-4D97-AF65-F5344CB8AC3E}">
        <p14:creationId xmlns:p14="http://schemas.microsoft.com/office/powerpoint/2010/main" val="375010120"/>
      </p:ext>
    </p:extLst>
  </p:cSld>
  <p:clrMapOvr>
    <a:masterClrMapping/>
  </p:clrMapOvr>
</p:sld>
</file>

<file path=ppt/theme/theme1.xml><?xml version="1.0" encoding="utf-8"?>
<a:theme xmlns:a="http://schemas.openxmlformats.org/drawingml/2006/main" name="Dividend_Blue_TopAlign">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_Blue_TopAlign" id="{2003B3D8-9732-F44A-8ED7-346B961497A2}" vid="{AB2B5461-6F6C-E749-8953-4B79CAA92A7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Dividend_Blue_TopAlign</Template>
  <TotalTime>30</TotalTime>
  <Words>1526</Words>
  <Application>Microsoft Macintosh PowerPoint</Application>
  <PresentationFormat>Widescreen</PresentationFormat>
  <Paragraphs>177</Paragraphs>
  <Slides>20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Lato Black</vt:lpstr>
      <vt:lpstr>Arial</vt:lpstr>
      <vt:lpstr>Calibri</vt:lpstr>
      <vt:lpstr>Cambria Math</vt:lpstr>
      <vt:lpstr>Courier New</vt:lpstr>
      <vt:lpstr>Gill Sans MT</vt:lpstr>
      <vt:lpstr>Wingdings 2</vt:lpstr>
      <vt:lpstr>Dividend_Blue_TopAlign</vt:lpstr>
      <vt:lpstr>Session 3:  Optimization with Julia/JuMP</vt:lpstr>
      <vt:lpstr>Introduction</vt:lpstr>
      <vt:lpstr>What is Optimization?</vt:lpstr>
      <vt:lpstr>Objectives, decisions, and constraints</vt:lpstr>
      <vt:lpstr>Objectives, decisions, and constraints</vt:lpstr>
      <vt:lpstr>How do we solve these problems?</vt:lpstr>
      <vt:lpstr>Recent Speedups in MIO</vt:lpstr>
      <vt:lpstr>Case Study: Constructing the  USA Basketball Dream Team </vt:lpstr>
      <vt:lpstr>Constructing an Olympic Team</vt:lpstr>
      <vt:lpstr>PowerPoint Presentation</vt:lpstr>
      <vt:lpstr>I. Defining the Decision Variables</vt:lpstr>
      <vt:lpstr>II. Formalizing the Objective</vt:lpstr>
      <vt:lpstr>II. Formalizing the Objective</vt:lpstr>
      <vt:lpstr>III. Constructing the Constraints</vt:lpstr>
      <vt:lpstr>III. Constructing the Constraints</vt:lpstr>
      <vt:lpstr>Julia Example (in Jupyter Notebook)</vt:lpstr>
      <vt:lpstr>Solving the Problem in Julia</vt:lpstr>
      <vt:lpstr>Switching over to Julia</vt:lpstr>
      <vt:lpstr>MIO offers a flexible decision framework</vt:lpstr>
      <vt:lpstr>Main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Holly Wiberg</dc:creator>
  <cp:lastModifiedBy>Holly Wiberg</cp:lastModifiedBy>
  <cp:revision>24</cp:revision>
  <dcterms:created xsi:type="dcterms:W3CDTF">2021-08-15T21:20:18Z</dcterms:created>
  <dcterms:modified xsi:type="dcterms:W3CDTF">2021-08-15T21:51:08Z</dcterms:modified>
</cp:coreProperties>
</file>